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62" r:id="rId3"/>
    <p:sldId id="258" r:id="rId4"/>
    <p:sldId id="259" r:id="rId5"/>
    <p:sldId id="257" r:id="rId6"/>
    <p:sldId id="260" r:id="rId7"/>
    <p:sldId id="261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74"/>
  </p:normalViewPr>
  <p:slideViewPr>
    <p:cSldViewPr snapToGrid="0">
      <p:cViewPr>
        <p:scale>
          <a:sx n="81" d="100"/>
          <a:sy n="81" d="100"/>
        </p:scale>
        <p:origin x="1088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1BC27-DD0C-4441-A8BB-AE59727579F1}" type="datetimeFigureOut">
              <a:rPr lang="en-GB" smtClean="0"/>
              <a:t>10/07/2023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C0382-DEFE-1A47-88BC-7BA6902CF61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3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C0382-DEFE-1A47-88BC-7BA6902CF61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36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C0382-DEFE-1A47-88BC-7BA6902CF61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685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C53F56-7214-233E-E2DC-F11C8F21A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B88467B-25E7-690C-23DE-59A35C23D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017BF02-E4F7-E620-1C50-47AF5CA5A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CD91-FC13-0E4A-929A-5F1EE25FBB2B}" type="datetimeFigureOut">
              <a:rPr lang="en-GB" smtClean="0"/>
              <a:t>10/07/2023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0452730-42D0-7A6C-B55A-D91AB1018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F4FC8BA-1410-E0FA-57B5-0DC385253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96159-F34A-8A45-B236-4DC139CA3A3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095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2FB7EE-B622-14DC-F3C7-E8BA14BD6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C0FF5B5-F73F-57DE-04AD-E6E3DC929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C754FB9-A7ED-C2F2-CFFB-56C566F7D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CD91-FC13-0E4A-929A-5F1EE25FBB2B}" type="datetimeFigureOut">
              <a:rPr lang="en-GB" smtClean="0"/>
              <a:t>10/07/2023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312DB66-59CD-E86E-DDA1-1F6F9BA2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D896CAB-2FC9-CB24-6378-618E2377D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96159-F34A-8A45-B236-4DC139CA3A3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51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40416A-1219-C69C-C9E1-C6079F7EA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BFD2A71-1B1B-9D69-8D69-B26C916BE4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6B3B41-CDA1-79D8-99FC-D43D392D8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CD91-FC13-0E4A-929A-5F1EE25FBB2B}" type="datetimeFigureOut">
              <a:rPr lang="en-GB" smtClean="0"/>
              <a:t>10/07/2023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F21E084-BB1E-40FE-1247-F3535A318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8350901-5924-9B4C-9FDA-48C5CE63D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96159-F34A-8A45-B236-4DC139CA3A3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925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37EB71-392E-CA55-0601-7D23B3F59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D847970-BC33-E12A-29C7-DB98B1FAAE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2D65341-0367-6BB9-1B8E-08E6F177E4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88CD1A0-8483-C07C-267D-D0A3FA3A5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CD91-FC13-0E4A-929A-5F1EE25FBB2B}" type="datetimeFigureOut">
              <a:rPr lang="en-GB" smtClean="0"/>
              <a:t>10/07/2023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C4D230C-134C-97D6-48F4-48DFDD01A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8AF43CC-50C7-00A0-F854-D7F7B9F22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96159-F34A-8A45-B236-4DC139CA3A3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471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CECFF3-7D7D-8909-577E-75452B092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38D09B3-813D-C7E9-034F-A9D7A5022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C04B638-19ED-E0B7-1B05-A3FEBB95BE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6DBC746-6F0F-CF46-153D-794DB8D7AB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C3416BD-F38F-9C5C-8B61-2B059FC62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16429ADB-2AE9-4CA5-3253-52FE4D7F6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CD91-FC13-0E4A-929A-5F1EE25FBB2B}" type="datetimeFigureOut">
              <a:rPr lang="en-GB" smtClean="0"/>
              <a:t>10/07/2023</a:t>
            </a:fld>
            <a:endParaRPr lang="en-GB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AF22A97-9270-0A59-4749-393EE1257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D1B926E-AAFA-04C7-B7AF-42133EE9F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96159-F34A-8A45-B236-4DC139CA3A3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40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467E19-48DF-D85A-2321-55AFC2DD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FD7B12D-63AC-9F95-EE4C-FF6A13AC5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CD91-FC13-0E4A-929A-5F1EE25FBB2B}" type="datetimeFigureOut">
              <a:rPr lang="en-GB" smtClean="0"/>
              <a:t>10/07/2023</a:t>
            </a:fld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5D6B404-5B5D-8D4E-3193-03A941EF0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9EED405-7B02-864F-96AC-8A8324500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96159-F34A-8A45-B236-4DC139CA3A3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8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B186977-11EB-83EA-17EB-C6BD43A07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CD91-FC13-0E4A-929A-5F1EE25FBB2B}" type="datetimeFigureOut">
              <a:rPr lang="en-GB" smtClean="0"/>
              <a:t>10/07/2023</a:t>
            </a:fld>
            <a:endParaRPr lang="en-GB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C9EF0A7-F7F3-3274-215F-19C6AE10A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4455297-5A1C-2DD3-4B65-2239C4EE0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96159-F34A-8A45-B236-4DC139CA3A3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460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59F46C-206F-76B1-CB0E-EFAC4FB4E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7F087D5-628E-C9C4-8B00-78E18BE06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0A91C5C-6DAF-36EE-0CDC-0B4728CDC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A0FFB91-109D-E36A-02AC-5DC1E918E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CD91-FC13-0E4A-929A-5F1EE25FBB2B}" type="datetimeFigureOut">
              <a:rPr lang="en-GB" smtClean="0"/>
              <a:t>10/07/2023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7F34C98-772F-F584-5EA2-C334C78B1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6E39175-3EEB-E5C3-5A73-6F7FC173E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96159-F34A-8A45-B236-4DC139CA3A3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956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83DE62-200E-1DF3-9A10-17F9BC2D7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08ED09E-DF48-CB41-F503-0B177F6DE0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95F7134-0045-9E9F-B480-82A4022B9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E99641C-793C-F3CE-0F1B-AE68327FC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CD91-FC13-0E4A-929A-5F1EE25FBB2B}" type="datetimeFigureOut">
              <a:rPr lang="en-GB" smtClean="0"/>
              <a:t>10/07/2023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2629E4E-4044-3590-7B63-2F048E142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10C1C39-C738-891B-57CF-38E0C3809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96159-F34A-8A45-B236-4DC139CA3A3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046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F3E343-9F65-F90B-96C5-51667DB58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5A19512-86DB-8F29-9194-39BD509DB1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0AAF809-EEB9-442D-641A-DFF863975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CD91-FC13-0E4A-929A-5F1EE25FBB2B}" type="datetimeFigureOut">
              <a:rPr lang="en-GB" smtClean="0"/>
              <a:t>10/07/2023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EC22C78-8827-6D61-554A-F173B6DF3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D62BF65-49B5-EC14-81EC-8203F874D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96159-F34A-8A45-B236-4DC139CA3A3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814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0EBAF6B2-9CF9-8DE5-4ABA-FD3EEBC516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C4F30EF-5E56-3C20-BFCB-58CE2A19F6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464AC0-1DA5-6E93-02C2-238A45AA9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CD91-FC13-0E4A-929A-5F1EE25FBB2B}" type="datetimeFigureOut">
              <a:rPr lang="en-GB" smtClean="0"/>
              <a:t>10/07/2023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CDE25B3-0C82-BCBC-7E19-C8C8EF6BE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D384E14-F364-87BD-4C9D-2C8E01C7F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96159-F34A-8A45-B236-4DC139CA3A3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666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E0903F0-EBF0-D3D6-2EAB-83BA6BA47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4D92EAE-F80B-5D88-07C8-4DBAD1402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CEABD3-9F8D-AE42-EB99-2A51DDB3A0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ACD91-FC13-0E4A-929A-5F1EE25FBB2B}" type="datetimeFigureOut">
              <a:rPr lang="en-GB" smtClean="0"/>
              <a:t>10/07/2023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8C621E0-A8A7-C668-1991-010E1CA096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B941999-C4DF-95BD-9E7A-CCFA792B6B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96159-F34A-8A45-B236-4DC139CA3A3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0940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ulrikescholtes.de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5C16E419-CB20-D726-D705-53675F9820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783"/>
          <a:stretch/>
        </p:blipFill>
        <p:spPr>
          <a:xfrm>
            <a:off x="236303" y="0"/>
            <a:ext cx="5897366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A13D680-B7D3-D50B-F08A-2D31DECD6A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0" y="688367"/>
            <a:ext cx="6685478" cy="1546163"/>
          </a:xfrm>
        </p:spPr>
        <p:txBody>
          <a:bodyPr>
            <a:normAutofit fontScale="90000"/>
          </a:bodyPr>
          <a:lstStyle/>
          <a:p>
            <a:pPr algn="r"/>
            <a:r>
              <a:rPr lang="en-GB" i="1" dirty="0">
                <a:latin typeface="Helvetica" pitchFamily="2" charset="0"/>
              </a:rPr>
              <a:t>Becoming sensitive research instruments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B5FC5D1-C47D-EACE-55F7-84DD69C5EB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84978" y="2655919"/>
            <a:ext cx="9144000" cy="3935103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en-GB" i="1" dirty="0">
                <a:latin typeface="Helvetica" pitchFamily="2" charset="0"/>
              </a:rPr>
              <a:t>Ulrike </a:t>
            </a:r>
            <a:r>
              <a:rPr lang="en-GB" i="1" dirty="0" err="1">
                <a:latin typeface="Helvetica" pitchFamily="2" charset="0"/>
              </a:rPr>
              <a:t>Scholtes</a:t>
            </a:r>
            <a:r>
              <a:rPr lang="en-GB" i="1" dirty="0">
                <a:latin typeface="Helvetica" pitchFamily="2" charset="0"/>
              </a:rPr>
              <a:t> – PhD - she/her</a:t>
            </a:r>
          </a:p>
          <a:p>
            <a:pPr algn="r"/>
            <a:r>
              <a:rPr lang="en-GB" i="1" dirty="0">
                <a:latin typeface="Helvetica" pitchFamily="2" charset="0"/>
              </a:rPr>
              <a:t>Research Centre What Art Knows</a:t>
            </a:r>
          </a:p>
          <a:p>
            <a:pPr algn="r"/>
            <a:r>
              <a:rPr lang="en-GB" i="1" dirty="0">
                <a:latin typeface="Helvetica" pitchFamily="2" charset="0"/>
              </a:rPr>
              <a:t>MERIAN</a:t>
            </a:r>
          </a:p>
          <a:p>
            <a:pPr algn="r"/>
            <a:r>
              <a:rPr lang="en-GB" i="1" dirty="0" err="1">
                <a:latin typeface="Helvetica" pitchFamily="2" charset="0"/>
              </a:rPr>
              <a:t>Zuyd</a:t>
            </a:r>
            <a:r>
              <a:rPr lang="en-GB" i="1" dirty="0">
                <a:latin typeface="Helvetica" pitchFamily="2" charset="0"/>
              </a:rPr>
              <a:t> – </a:t>
            </a:r>
            <a:r>
              <a:rPr lang="en-GB" i="1" dirty="0" err="1">
                <a:latin typeface="Helvetica" pitchFamily="2" charset="0"/>
              </a:rPr>
              <a:t>UvA</a:t>
            </a:r>
            <a:endParaRPr lang="en-GB" i="1" dirty="0">
              <a:latin typeface="Helvetica" pitchFamily="2" charset="0"/>
            </a:endParaRPr>
          </a:p>
          <a:p>
            <a:pPr algn="r"/>
            <a:r>
              <a:rPr lang="en-GB" i="1" dirty="0">
                <a:latin typeface="Helvetica" pitchFamily="2" charset="0"/>
                <a:hlinkClick r:id="rId4"/>
              </a:rPr>
              <a:t>www.ulrikescholtes.de</a:t>
            </a:r>
            <a:endParaRPr lang="en-GB" i="1" dirty="0">
              <a:latin typeface="Helvetica" pitchFamily="2" charset="0"/>
            </a:endParaRPr>
          </a:p>
          <a:p>
            <a:pPr algn="r"/>
            <a:endParaRPr lang="en-GB" i="1" dirty="0">
              <a:latin typeface="Helvetica" pitchFamily="2" charset="0"/>
            </a:endParaRPr>
          </a:p>
          <a:p>
            <a:pPr algn="r"/>
            <a:endParaRPr lang="en-GB" i="1" dirty="0">
              <a:latin typeface="Helvetica" pitchFamily="2" charset="0"/>
            </a:endParaRPr>
          </a:p>
          <a:p>
            <a:pPr algn="r"/>
            <a:r>
              <a:rPr lang="en-GB" sz="2000" dirty="0">
                <a:latin typeface="Helvetica" pitchFamily="2" charset="0"/>
              </a:rPr>
              <a:t>Artistic research Bodily knowledge – embodied methods</a:t>
            </a:r>
          </a:p>
          <a:p>
            <a:pPr algn="r"/>
            <a:r>
              <a:rPr lang="en-GB" sz="2000" dirty="0">
                <a:latin typeface="Helvetica" pitchFamily="2" charset="0"/>
              </a:rPr>
              <a:t>Embodied labour in arts education </a:t>
            </a:r>
          </a:p>
          <a:p>
            <a:pPr algn="r"/>
            <a:r>
              <a:rPr lang="en-GB" sz="2000" dirty="0">
                <a:latin typeface="Helvetica" pitchFamily="2" charset="0"/>
              </a:rPr>
              <a:t>&amp; art-science crossovers</a:t>
            </a:r>
            <a:endParaRPr lang="en-GB" i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953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F4E9BF-F383-06C2-3C12-123D7840C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162" y="708389"/>
            <a:ext cx="1122767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Helvetica" pitchFamily="2" charset="0"/>
              </a:rPr>
              <a:t>“Embodied knowledge” through material-semiotic lens (Feeling Techniques, Embodied exercises in art education)</a:t>
            </a:r>
          </a:p>
          <a:p>
            <a:pPr marL="0" indent="0">
              <a:buNone/>
            </a:pPr>
            <a:endParaRPr lang="en-GB" dirty="0">
              <a:latin typeface="Helvetica" pitchFamily="2" charset="0"/>
            </a:endParaRPr>
          </a:p>
          <a:p>
            <a:pPr marL="0" indent="0">
              <a:buNone/>
            </a:pPr>
            <a:r>
              <a:rPr lang="en-GB" dirty="0">
                <a:latin typeface="Helvetica" pitchFamily="2" charset="0"/>
              </a:rPr>
              <a:t>Art-science “collaborations” with a focus on </a:t>
            </a:r>
            <a:r>
              <a:rPr lang="en-GB" i="1" dirty="0">
                <a:latin typeface="Helvetica" pitchFamily="2" charset="0"/>
              </a:rPr>
              <a:t>embodied invisible labour.</a:t>
            </a:r>
          </a:p>
          <a:p>
            <a:pPr marL="0" indent="0">
              <a:buNone/>
            </a:pPr>
            <a:endParaRPr lang="en-GB" dirty="0">
              <a:latin typeface="Helvetica" pitchFamily="2" charset="0"/>
            </a:endParaRPr>
          </a:p>
          <a:p>
            <a:pPr marL="0" indent="0">
              <a:buNone/>
            </a:pPr>
            <a:r>
              <a:rPr lang="en-GB" dirty="0">
                <a:latin typeface="Helvetica" pitchFamily="2" charset="0"/>
              </a:rPr>
              <a:t>The researcher as sensitive research instrument:</a:t>
            </a:r>
          </a:p>
          <a:p>
            <a:pPr marL="0" indent="0">
              <a:buNone/>
            </a:pPr>
            <a:r>
              <a:rPr lang="en-GB" dirty="0">
                <a:latin typeface="Helvetica" pitchFamily="2" charset="0"/>
              </a:rPr>
              <a:t>	Interdisciplinary art and performance</a:t>
            </a:r>
          </a:p>
          <a:p>
            <a:pPr marL="0" indent="0">
              <a:buNone/>
            </a:pPr>
            <a:r>
              <a:rPr lang="en-GB" dirty="0">
                <a:latin typeface="Helvetica" pitchFamily="2" charset="0"/>
              </a:rPr>
              <a:t>	</a:t>
            </a:r>
            <a:r>
              <a:rPr lang="en-GB" i="1" dirty="0">
                <a:latin typeface="Helvetica" pitchFamily="2" charset="0"/>
              </a:rPr>
              <a:t>Feeling Science </a:t>
            </a:r>
            <a:r>
              <a:rPr lang="en-GB" dirty="0">
                <a:latin typeface="Helvetica" pitchFamily="2" charset="0"/>
              </a:rPr>
              <a:t>with Ellen </a:t>
            </a:r>
            <a:r>
              <a:rPr lang="en-GB" dirty="0" err="1">
                <a:latin typeface="Helvetica" pitchFamily="2" charset="0"/>
              </a:rPr>
              <a:t>Algera</a:t>
            </a:r>
            <a:r>
              <a:rPr lang="en-GB" dirty="0">
                <a:latin typeface="Helvetica" pitchFamily="2" charset="0"/>
              </a:rPr>
              <a:t> and Sonja </a:t>
            </a:r>
            <a:r>
              <a:rPr lang="en-GB" dirty="0" err="1">
                <a:latin typeface="Helvetica" pitchFamily="2" charset="0"/>
              </a:rPr>
              <a:t>Jerak-Zuiderent</a:t>
            </a:r>
            <a:endParaRPr lang="en-GB" dirty="0">
              <a:latin typeface="Helvetica" pitchFamily="2" charset="0"/>
            </a:endParaRPr>
          </a:p>
          <a:p>
            <a:pPr marL="0" indent="0">
              <a:buNone/>
            </a:pPr>
            <a:endParaRPr lang="en-GB" dirty="0">
              <a:latin typeface="Helvetica" pitchFamily="2" charset="0"/>
            </a:endParaRPr>
          </a:p>
          <a:p>
            <a:pPr marL="0" indent="0">
              <a:buNone/>
            </a:pPr>
            <a:endParaRPr lang="en-GB" dirty="0">
              <a:latin typeface="Helvetica" pitchFamily="2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0A0CA2B-2E13-4BB4-6ED5-3CFF10DF18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83" r="41824" b="61588"/>
          <a:stretch/>
        </p:blipFill>
        <p:spPr>
          <a:xfrm>
            <a:off x="8761154" y="4842688"/>
            <a:ext cx="3430846" cy="201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987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1F0A354A-55A6-24EB-23CC-3D3480B1A5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2899"/>
          <a:stretch/>
        </p:blipFill>
        <p:spPr>
          <a:xfrm>
            <a:off x="5994529" y="10506"/>
            <a:ext cx="6197472" cy="6923651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9D1AB2E8-7EA4-2ADF-0B40-4AFA1A923A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01" r="36469"/>
          <a:stretch/>
        </p:blipFill>
        <p:spPr>
          <a:xfrm>
            <a:off x="4106392" y="-3150"/>
            <a:ext cx="4338260" cy="6923651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1264E88B-91AA-DF81-7B64-8BFC4EEC7E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841" r="23936"/>
          <a:stretch/>
        </p:blipFill>
        <p:spPr>
          <a:xfrm>
            <a:off x="-597654" y="-9477"/>
            <a:ext cx="4988453" cy="6896337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D816FC18-E073-5245-99ED-C2CC4640D17C}"/>
              </a:ext>
            </a:extLst>
          </p:cNvPr>
          <p:cNvSpPr txBox="1"/>
          <p:nvPr/>
        </p:nvSpPr>
        <p:spPr>
          <a:xfrm>
            <a:off x="4260167" y="3775932"/>
            <a:ext cx="24048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Helvetica" pitchFamily="2" charset="0"/>
              </a:rPr>
              <a:t>Group 2:</a:t>
            </a:r>
          </a:p>
          <a:p>
            <a:r>
              <a:rPr lang="en-GB" sz="2400" dirty="0">
                <a:latin typeface="Helvetica" pitchFamily="2" charset="0"/>
              </a:rPr>
              <a:t>Bodies </a:t>
            </a:r>
          </a:p>
          <a:p>
            <a:r>
              <a:rPr lang="en-GB" sz="2400" dirty="0">
                <a:latin typeface="Helvetica" pitchFamily="2" charset="0"/>
              </a:rPr>
              <a:t>relating to </a:t>
            </a:r>
            <a:r>
              <a:rPr lang="en-GB" sz="2400" b="1" dirty="0">
                <a:latin typeface="Helvetica" pitchFamily="2" charset="0"/>
              </a:rPr>
              <a:t>spaces 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E08FCD2-2599-8172-3706-07086B986D89}"/>
              </a:ext>
            </a:extLst>
          </p:cNvPr>
          <p:cNvSpPr txBox="1"/>
          <p:nvPr/>
        </p:nvSpPr>
        <p:spPr>
          <a:xfrm>
            <a:off x="365530" y="3775932"/>
            <a:ext cx="26681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Helvetica" pitchFamily="2" charset="0"/>
              </a:rPr>
              <a:t>Group 1:</a:t>
            </a:r>
          </a:p>
          <a:p>
            <a:r>
              <a:rPr lang="en-GB" sz="2400" dirty="0">
                <a:latin typeface="Helvetica" pitchFamily="2" charset="0"/>
              </a:rPr>
              <a:t>Bodies </a:t>
            </a:r>
          </a:p>
          <a:p>
            <a:r>
              <a:rPr lang="en-GB" sz="2400" dirty="0">
                <a:latin typeface="Helvetica" pitchFamily="2" charset="0"/>
              </a:rPr>
              <a:t>relating to </a:t>
            </a:r>
            <a:r>
              <a:rPr lang="en-GB" sz="2400" b="1" dirty="0">
                <a:latin typeface="Helvetica" pitchFamily="2" charset="0"/>
              </a:rPr>
              <a:t>objects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2155339-01A4-DD5D-FC03-FC3B78C774F5}"/>
              </a:ext>
            </a:extLst>
          </p:cNvPr>
          <p:cNvSpPr txBox="1"/>
          <p:nvPr/>
        </p:nvSpPr>
        <p:spPr>
          <a:xfrm>
            <a:off x="8140042" y="3775932"/>
            <a:ext cx="21782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Helvetica" pitchFamily="2" charset="0"/>
              </a:rPr>
              <a:t>Group 3:</a:t>
            </a:r>
          </a:p>
          <a:p>
            <a:r>
              <a:rPr lang="en-GB" sz="2400" dirty="0">
                <a:latin typeface="Helvetica" pitchFamily="2" charset="0"/>
              </a:rPr>
              <a:t>Bodies </a:t>
            </a:r>
          </a:p>
          <a:p>
            <a:r>
              <a:rPr lang="en-GB" sz="2400" dirty="0">
                <a:latin typeface="Helvetica" pitchFamily="2" charset="0"/>
              </a:rPr>
              <a:t>relating to </a:t>
            </a:r>
            <a:r>
              <a:rPr lang="en-GB" sz="2400" b="1" dirty="0">
                <a:latin typeface="Helvetica" pitchFamily="2" charset="0"/>
              </a:rPr>
              <a:t>other </a:t>
            </a:r>
          </a:p>
          <a:p>
            <a:r>
              <a:rPr lang="en-GB" sz="2400" b="1" dirty="0">
                <a:latin typeface="Helvetica" pitchFamily="2" charset="0"/>
              </a:rPr>
              <a:t>bodies</a:t>
            </a:r>
          </a:p>
        </p:txBody>
      </p:sp>
    </p:spTree>
    <p:extLst>
      <p:ext uri="{BB962C8B-B14F-4D97-AF65-F5344CB8AC3E}">
        <p14:creationId xmlns:p14="http://schemas.microsoft.com/office/powerpoint/2010/main" val="1906905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D9152E0E-F001-09C5-8773-E291ADD48B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32" r="17245"/>
          <a:stretch/>
        </p:blipFill>
        <p:spPr>
          <a:xfrm rot="18297200">
            <a:off x="3048093" y="-388527"/>
            <a:ext cx="6416041" cy="839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715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5C16E419-CB20-D726-D705-53675F9820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83"/>
          <a:stretch/>
        </p:blipFill>
        <p:spPr>
          <a:xfrm>
            <a:off x="198634" y="0"/>
            <a:ext cx="5897366" cy="6858000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2F77F2AF-0F2D-C691-2652-B239E0620D3A}"/>
              </a:ext>
            </a:extLst>
          </p:cNvPr>
          <p:cNvSpPr txBox="1"/>
          <p:nvPr/>
        </p:nvSpPr>
        <p:spPr>
          <a:xfrm>
            <a:off x="4537753" y="612844"/>
            <a:ext cx="765424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Part 1: (</a:t>
            </a:r>
            <a:r>
              <a:rPr lang="en-GB" b="1" i="1" kern="100" dirty="0"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researching</a:t>
            </a:r>
            <a:r>
              <a:rPr lang="en-GB" sz="1800" b="1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GB" b="1" i="1" kern="100" dirty="0"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GB" sz="1800" b="1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odies in relation with objects.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GROUP 1: Works with tools to become aware of body in relation to objects.</a:t>
            </a:r>
            <a:endParaRPr lang="nl-NL" sz="1800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GROUP 2: While in relation to objects, observes, documents, researches: how do these bodies relate to objects?</a:t>
            </a:r>
            <a:endParaRPr lang="nl-NL" sz="1800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GROUP 3: How do these researchers relate to objects? </a:t>
            </a:r>
            <a:endParaRPr lang="nl-NL" sz="1800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l-NL" sz="1800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b="1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Part 2: (</a:t>
            </a:r>
            <a:r>
              <a:rPr lang="en-GB" b="1" i="1" kern="100" dirty="0"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researching</a:t>
            </a:r>
            <a:r>
              <a:rPr lang="en-GB" sz="1800" b="1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GB" b="1" i="1" kern="100" dirty="0"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GB" sz="1800" b="1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odies in relation with spaces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GROUP 2: Works with tools to become aware of body in relation with space.</a:t>
            </a:r>
            <a:endParaRPr lang="nl-NL" sz="1800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GROUP 3: While in relation </a:t>
            </a:r>
            <a:r>
              <a:rPr lang="en-GB" kern="100" dirty="0"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with space, o</a:t>
            </a:r>
            <a:r>
              <a:rPr lang="en-GB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bserves, documents, researches: how do these bodies relate to space? </a:t>
            </a:r>
            <a:endParaRPr lang="nl-NL" sz="1800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GROUP 1: How do these researchers relate to space? </a:t>
            </a:r>
            <a:endParaRPr lang="nl-NL" sz="1800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NL" sz="1800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b="1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Part 3: (</a:t>
            </a:r>
            <a:r>
              <a:rPr lang="en-GB" b="1" i="1" kern="100" dirty="0"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researching</a:t>
            </a:r>
            <a:r>
              <a:rPr lang="en-GB" sz="1800" b="1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GB" b="1" i="1" kern="100" dirty="0"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GB" sz="1800" b="1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odies in relation with other bodies.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GROUP 3: Works with tools to become aware of body in relation with other bodies</a:t>
            </a:r>
            <a:endParaRPr lang="nl-NL" sz="1800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GROUP 1: While in relation to other bodies, observes, documents, researches: how do these bodies relate to other bodies? </a:t>
            </a:r>
            <a:endParaRPr lang="nl-NL" sz="1800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GROUP 2: How do these researchers relate to other bodies?</a:t>
            </a:r>
            <a:endParaRPr lang="nl-NL" sz="1800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717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9B26EEE6-1EAC-E917-2927-67BCEC007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0494"/>
            <a:ext cx="7772400" cy="5821709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45973A-CB79-5DC9-B3D5-946BD6CBD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680" y="856008"/>
            <a:ext cx="7513320" cy="4351338"/>
          </a:xfrm>
        </p:spPr>
        <p:txBody>
          <a:bodyPr/>
          <a:lstStyle/>
          <a:p>
            <a:pPr marL="0" indent="0">
              <a:buNone/>
            </a:pPr>
            <a:r>
              <a:rPr lang="en-GB" sz="1800" b="1" kern="100" dirty="0">
                <a:solidFill>
                  <a:schemeClr val="bg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DISCUSSION </a:t>
            </a:r>
            <a:r>
              <a:rPr lang="en-GB" sz="1800" kern="100" dirty="0">
                <a:solidFill>
                  <a:schemeClr val="bg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nl-NL" sz="1800" kern="100" dirty="0">
              <a:solidFill>
                <a:schemeClr val="bg1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800" kern="100" dirty="0">
                <a:solidFill>
                  <a:schemeClr val="bg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How does the body become a research instrument in relation to </a:t>
            </a:r>
            <a:endParaRPr lang="nl-NL" sz="1800" kern="100" dirty="0">
              <a:solidFill>
                <a:schemeClr val="bg1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en-GB" sz="1800" kern="100" dirty="0">
                <a:solidFill>
                  <a:schemeClr val="bg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objects</a:t>
            </a:r>
            <a:endParaRPr lang="nl-NL" sz="1800" kern="100" dirty="0">
              <a:solidFill>
                <a:schemeClr val="bg1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en-GB" sz="1800" kern="100" dirty="0">
                <a:solidFill>
                  <a:schemeClr val="bg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spaces</a:t>
            </a:r>
            <a:endParaRPr lang="nl-NL" sz="1800" kern="100" dirty="0">
              <a:solidFill>
                <a:schemeClr val="bg1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en-GB" sz="1800" kern="100" dirty="0">
                <a:solidFill>
                  <a:schemeClr val="bg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Other (human and more-than-human) bodies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endParaRPr lang="en-GB" sz="1800" kern="100" dirty="0">
              <a:solidFill>
                <a:schemeClr val="bg1"/>
              </a:solidFill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GB" sz="1800" kern="100" dirty="0">
                <a:solidFill>
                  <a:schemeClr val="bg1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How to teach students to become sensitive research instruments? </a:t>
            </a:r>
          </a:p>
          <a:p>
            <a:pPr marL="0" lvl="0" indent="0">
              <a:buNone/>
            </a:pPr>
            <a:endParaRPr lang="en-GB" sz="1800" kern="100" dirty="0">
              <a:solidFill>
                <a:schemeClr val="bg1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nl-NL" sz="1800" kern="100" dirty="0">
              <a:solidFill>
                <a:schemeClr val="bg1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5265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91CB04-89EF-3106-0FA4-C7C83C00E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19" y="-124293"/>
            <a:ext cx="10515600" cy="1325563"/>
          </a:xfrm>
        </p:spPr>
        <p:txBody>
          <a:bodyPr>
            <a:normAutofit/>
          </a:bodyPr>
          <a:lstStyle/>
          <a:p>
            <a:r>
              <a:rPr lang="en-GB" sz="1800" b="1" dirty="0">
                <a:latin typeface="Helvetica" pitchFamily="2" charset="0"/>
              </a:rPr>
              <a:t>LITERATURE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C091AD1-E090-9D6E-8108-2DFFFFF4873D}"/>
              </a:ext>
            </a:extLst>
          </p:cNvPr>
          <p:cNvSpPr txBox="1"/>
          <p:nvPr/>
        </p:nvSpPr>
        <p:spPr>
          <a:xfrm>
            <a:off x="80319" y="774550"/>
            <a:ext cx="12031362" cy="677108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450215" indent="-450215"/>
            <a:r>
              <a:rPr lang="en-US" sz="1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Scholtes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U. (2022) </a:t>
            </a:r>
            <a:r>
              <a:rPr lang="en-US" sz="14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Feeling Techniques – Making methods to articulate bodily practices. 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University of Amsterdam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450215"/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Fox Keller, E. (1984). </a:t>
            </a:r>
            <a:r>
              <a:rPr lang="en-US" sz="14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 Feeling for the Organism: The Life and Work of Barbara McClintock. 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Henry Holt and Company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450215"/>
            <a:r>
              <a:rPr lang="en-US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Algera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E. (2022) Knowing (with) the body: Sensory knowing in contraceptive self-tracking. </a:t>
            </a:r>
            <a:r>
              <a:rPr lang="en-US" sz="14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Sociology of Health and Illness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</a:p>
          <a:p>
            <a:pPr marL="450215" indent="-450215"/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Harris, A. (2020). Introduction. </a:t>
            </a:r>
            <a:r>
              <a:rPr lang="en-US" sz="14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 Sensory Education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Abingdon-on-Thames: Taylor and Francis Ltd., 1-23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450215"/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Myers, N. (2008). Molecular Embodiments and the Body-Work of Modeling in Protein Crystallography. </a:t>
            </a:r>
            <a:r>
              <a:rPr lang="en-US" sz="14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Social Studies of Science 38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(2), 163–99.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450215"/>
            <a:r>
              <a:rPr lang="en-US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Viteritti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A. (2013). It’s the Body (That Does It)! The Production of Knowledge through Body in Scientific Learning Practice. </a:t>
            </a:r>
            <a:r>
              <a:rPr lang="en-US" sz="13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Scandinavian Journal of Management 29</a:t>
            </a:r>
            <a:r>
              <a:rPr lang="en-US" sz="13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(4)</a:t>
            </a:r>
          </a:p>
          <a:p>
            <a:pPr marL="450215" indent="-450215"/>
            <a:r>
              <a:rPr lang="en-GB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Despret</a:t>
            </a:r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V. (2004) ‘The Body We Care for: Figures of Anthropo-zoo-genesis’, </a:t>
            </a:r>
            <a:r>
              <a:rPr lang="en-GB" sz="14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Body &amp; Society</a:t>
            </a:r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10(2–3), pp. 111–134.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450215" algn="just"/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Lawrence, Christopher and Steven </a:t>
            </a:r>
            <a:r>
              <a:rPr lang="en-US" sz="1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Shapin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(1998). </a:t>
            </a:r>
            <a:r>
              <a:rPr lang="en-US" sz="14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Science Incarnate: Historical Embodiments of Natural Knowledge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Chicago: The University of Chicago Press</a:t>
            </a:r>
          </a:p>
          <a:p>
            <a:pPr marL="450215" indent="-450215" algn="just"/>
            <a:r>
              <a:rPr lang="en-US" sz="1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Sismondo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Sergio (2009). ‘Feminist Epistemologies of Science’, in: </a:t>
            </a:r>
            <a:r>
              <a:rPr lang="en-US" sz="14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 Introduction to Science and Technology Studies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London, UK: Wiley Blackwell, p. 72- 80.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450215"/>
            <a:r>
              <a:rPr lang="en-US" sz="1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Vertesi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J. (2012). Seeing like a Rover: Visualization, embodiment, and interaction on the Mars Exploration Rover Mission. </a:t>
            </a:r>
            <a:r>
              <a:rPr lang="en-US" sz="14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Social Studies of Science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42(3)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450215"/>
            <a:r>
              <a:rPr lang="en-US" sz="1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Jerak-Zuiderent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S. (2015). Accountability from Somewhere and for Someone: Relating with Care. </a:t>
            </a:r>
            <a:r>
              <a:rPr lang="en-US" sz="14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Science as Culture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24(4), 412–435.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450215"/>
            <a:r>
              <a:rPr lang="en-US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Byczkowska-Owczarek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D., and </a:t>
            </a:r>
            <a:r>
              <a:rPr lang="en-US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Honorata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J. (2018). Sociology of the Body — Teaching Embodied Approach through Autoethnography. </a:t>
            </a:r>
            <a:r>
              <a:rPr lang="en-US" sz="14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Qualitative Sociology Review 14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(2), 152–64.</a:t>
            </a:r>
            <a:r>
              <a:rPr lang="nl-NL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450215"/>
            <a:r>
              <a:rPr lang="nl-NL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Mialet</a:t>
            </a:r>
            <a:r>
              <a:rPr lang="nl-NL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H. (2022). </a:t>
            </a:r>
            <a:r>
              <a:rPr lang="nl-NL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Bodies</a:t>
            </a:r>
            <a:r>
              <a:rPr lang="nl-NL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in Balance: Tracking Type 1 Diabetes. </a:t>
            </a:r>
            <a:r>
              <a:rPr lang="nl-NL" sz="14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Body &amp; Society 28</a:t>
            </a:r>
            <a:r>
              <a:rPr lang="nl-NL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(3), 89-113.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450215"/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Fitzgerald, D. et al. (2014). Ambivalence, Equivocation and the Politics of Experimental Knowledge: A Transdisciplinary Neuroscience Encounter. </a:t>
            </a:r>
            <a:r>
              <a:rPr lang="en-US" sz="14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Social Studies of Science 44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(5), 701–21. 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450215"/>
            <a:r>
              <a:rPr lang="en-US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Hillersdal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L., A. P. Jespersen, B. </a:t>
            </a:r>
            <a:r>
              <a:rPr lang="en-US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Oxlund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and B. </a:t>
            </a:r>
            <a:r>
              <a:rPr lang="en-US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Bruun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(2020). Affect and Effect in Interdisciplinary Research Collaboration. </a:t>
            </a:r>
            <a:r>
              <a:rPr lang="en-US" sz="14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Science and Technology Studies 33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(2), 66–82.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450215"/>
            <a:r>
              <a:rPr lang="en-US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Smolka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M., E. Fisher, and A. </a:t>
            </a:r>
            <a:r>
              <a:rPr lang="en-US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Hausstein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(2021). From Affect to Action: Choices in Attending to Disconcertment in Interdisciplinary Collaborations. </a:t>
            </a:r>
            <a:r>
              <a:rPr lang="en-US" sz="14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Science Technology and Human Values 46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(5), 1076–1103.  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450215"/>
            <a:r>
              <a:rPr lang="en-GB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Endaltseva</a:t>
            </a:r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A. and S. </a:t>
            </a:r>
            <a:r>
              <a:rPr lang="en-GB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Jerak-Zuiderent</a:t>
            </a:r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(2021). Embodiment work in Ethnographic Collaborations: Composition, Movement, and Pausing within the Multiple Sclerosis Society in Russia. </a:t>
            </a:r>
            <a:r>
              <a:rPr lang="en-GB" sz="14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Science &amp; Technology Studies 34</a:t>
            </a:r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(3), 38-45.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450215"/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Law, J., and W. Lin. (2010). Cultivating Disconcertment. </a:t>
            </a:r>
            <a:r>
              <a:rPr lang="en-US" sz="14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Sociological Review 58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(2), 135–53. 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450215"/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Kimmerer, R. W. (2020). </a:t>
            </a:r>
            <a:r>
              <a:rPr lang="en-US" sz="14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Braiding Sweetgrass: Indigenous Wisdom, Scientific Knowledge and the Teaching of Plants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Penguin Books, 39-47. 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450215"/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Jones, N.L. (2011) “Embodied ethics: from the body as specimen and spectacle to the body as patient.” </a:t>
            </a:r>
            <a:r>
              <a:rPr lang="en-US" sz="14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 Companion to the Anthropology of the Body and Embodiment, 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Wiley-Blackwell, 72-85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450215"/>
            <a:r>
              <a:rPr lang="en-US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Poldner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K., O. </a:t>
            </a:r>
            <a:r>
              <a:rPr lang="en-US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Branzei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and C. </a:t>
            </a:r>
            <a:r>
              <a:rPr lang="en-US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Steyaert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(2019). The Embodied Ethics of Entrepreneurial Self-Formation. </a:t>
            </a:r>
            <a:r>
              <a:rPr lang="en-US" sz="14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Organization 26 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(2), 151–74. 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450215"/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450215"/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nl-NL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1400" dirty="0">
              <a:latin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3887040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958</Words>
  <Application>Microsoft Macintosh PowerPoint</Application>
  <PresentationFormat>Breedbeeld</PresentationFormat>
  <Paragraphs>76</Paragraphs>
  <Slides>7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Futura Medium</vt:lpstr>
      <vt:lpstr>Helvetica</vt:lpstr>
      <vt:lpstr>Times New Roman</vt:lpstr>
      <vt:lpstr>Kantoorthema</vt:lpstr>
      <vt:lpstr>Becoming sensitive research instruments</vt:lpstr>
      <vt:lpstr>PowerPoint-presentatie</vt:lpstr>
      <vt:lpstr>PowerPoint-presentatie</vt:lpstr>
      <vt:lpstr>PowerPoint-presentatie</vt:lpstr>
      <vt:lpstr>PowerPoint-presentatie</vt:lpstr>
      <vt:lpstr>PowerPoint-presentatie</vt:lpstr>
      <vt:lpstr>LITERATURE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Becoming sensitive research instruments</dc:title>
  <dc:creator>Ulrike Scholtes</dc:creator>
  <cp:lastModifiedBy>Ulrike Scholtes</cp:lastModifiedBy>
  <cp:revision>4</cp:revision>
  <dcterms:created xsi:type="dcterms:W3CDTF">2023-07-05T11:41:45Z</dcterms:created>
  <dcterms:modified xsi:type="dcterms:W3CDTF">2023-07-10T11:19:38Z</dcterms:modified>
</cp:coreProperties>
</file>