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7"/>
  </p:notesMasterIdLst>
  <p:sldIdLst>
    <p:sldId id="256" r:id="rId2"/>
    <p:sldId id="262" r:id="rId3"/>
    <p:sldId id="263" r:id="rId4"/>
    <p:sldId id="265" r:id="rId5"/>
    <p:sldId id="266"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64250" autoAdjust="0"/>
  </p:normalViewPr>
  <p:slideViewPr>
    <p:cSldViewPr snapToGrid="0">
      <p:cViewPr varScale="1">
        <p:scale>
          <a:sx n="84" d="100"/>
          <a:sy n="84" d="100"/>
        </p:scale>
        <p:origin x="182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D9E07-8A3F-45E7-B843-6D56BBD6CC60}" type="datetimeFigureOut">
              <a:rPr lang="en-US" smtClean="0"/>
              <a:t>7/11/23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4B9F2C-CA36-4CD4-B960-264201D6A94D}" type="slidenum">
              <a:rPr lang="en-US" smtClean="0"/>
              <a:t>‹#›</a:t>
            </a:fld>
            <a:endParaRPr lang="en-US"/>
          </a:p>
        </p:txBody>
      </p:sp>
    </p:spTree>
    <p:extLst>
      <p:ext uri="{BB962C8B-B14F-4D97-AF65-F5344CB8AC3E}">
        <p14:creationId xmlns:p14="http://schemas.microsoft.com/office/powerpoint/2010/main" val="1969549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Our senses are fascinating features of our nervous system.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They are constantly working together by integrating perceptions from our internal and external environments.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dirty="0">
                <a:solidFill>
                  <a:schemeClr val="lt1"/>
                </a:solidFill>
                <a:latin typeface="Comic Sans MS"/>
                <a:ea typeface="Comic Sans MS"/>
                <a:cs typeface="Comic Sans MS"/>
                <a:sym typeface="Comic Sans MS"/>
              </a:rPr>
              <a:t>Sensory processing is the </a:t>
            </a:r>
            <a:r>
              <a:rPr lang="en-US" sz="1200" b="0" i="0" u="none" dirty="0" err="1">
                <a:solidFill>
                  <a:schemeClr val="lt1"/>
                </a:solidFill>
                <a:latin typeface="Comic Sans MS"/>
                <a:ea typeface="Comic Sans MS"/>
                <a:cs typeface="Comic Sans MS"/>
                <a:sym typeface="Comic Sans MS"/>
              </a:rPr>
              <a:t>organisation</a:t>
            </a:r>
            <a:r>
              <a:rPr lang="en-US" sz="1200" b="0" i="0" u="none" dirty="0">
                <a:solidFill>
                  <a:schemeClr val="lt1"/>
                </a:solidFill>
                <a:latin typeface="Comic Sans MS"/>
                <a:ea typeface="Comic Sans MS"/>
                <a:cs typeface="Comic Sans MS"/>
                <a:sym typeface="Comic Sans MS"/>
              </a:rPr>
              <a:t> of all this sensory information for everyday use. </a:t>
            </a:r>
            <a:r>
              <a:rPr lang="en-CA" dirty="0"/>
              <a:t>The organisation of sensations for use</a:t>
            </a:r>
            <a:r>
              <a:rPr lang="en-CA" baseline="0" dirty="0"/>
              <a:t> (Ayres)</a:t>
            </a:r>
            <a:endParaRPr lang="en-US" dirty="0"/>
          </a:p>
          <a:p>
            <a:endParaRPr lang="en-CA" dirty="0"/>
          </a:p>
          <a:p>
            <a:r>
              <a:rPr lang="en-CA" dirty="0"/>
              <a:t>Sensory integration processes underlie the development of:</a:t>
            </a:r>
          </a:p>
          <a:p>
            <a:r>
              <a:rPr lang="en-CA" dirty="0"/>
              <a:t>-Self-regulation</a:t>
            </a:r>
          </a:p>
          <a:p>
            <a:r>
              <a:rPr lang="en-CA" dirty="0"/>
              <a:t>-Development of motor and sensory skills</a:t>
            </a:r>
          </a:p>
          <a:p>
            <a:r>
              <a:rPr lang="en-CA" dirty="0"/>
              <a:t>-Development of social and interaction skills</a:t>
            </a:r>
          </a:p>
          <a:p>
            <a:r>
              <a:rPr lang="en-CA" dirty="0"/>
              <a:t>-Sense of self</a:t>
            </a:r>
          </a:p>
          <a:p>
            <a:endParaRPr lang="en-CA" dirty="0"/>
          </a:p>
          <a:p>
            <a:r>
              <a:rPr lang="en-US" dirty="0"/>
              <a:t>https://sensoryhealth.org/basic/your-8-senses</a:t>
            </a:r>
          </a:p>
          <a:p>
            <a:endParaRPr lang="en-US" dirty="0"/>
          </a:p>
        </p:txBody>
      </p:sp>
      <p:sp>
        <p:nvSpPr>
          <p:cNvPr id="4" name="Slide Number Placeholder 3"/>
          <p:cNvSpPr>
            <a:spLocks noGrp="1"/>
          </p:cNvSpPr>
          <p:nvPr>
            <p:ph type="sldNum" sz="quarter" idx="10"/>
          </p:nvPr>
        </p:nvSpPr>
        <p:spPr/>
        <p:txBody>
          <a:bodyPr/>
          <a:lstStyle/>
          <a:p>
            <a:fld id="{C64B9F2C-CA36-4CD4-B960-264201D6A94D}" type="slidenum">
              <a:rPr lang="en-US" smtClean="0"/>
              <a:t>1</a:t>
            </a:fld>
            <a:endParaRPr lang="en-US"/>
          </a:p>
        </p:txBody>
      </p:sp>
    </p:spTree>
    <p:extLst>
      <p:ext uri="{BB962C8B-B14F-4D97-AF65-F5344CB8AC3E}">
        <p14:creationId xmlns:p14="http://schemas.microsoft.com/office/powerpoint/2010/main" val="3638243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104775" y="733425"/>
            <a:ext cx="6515100" cy="36655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9" name="Google Shape;129;p4:notes"/>
          <p:cNvSpPr txBox="1">
            <a:spLocks noGrp="1"/>
          </p:cNvSpPr>
          <p:nvPr>
            <p:ph type="body" idx="1"/>
          </p:nvPr>
        </p:nvSpPr>
        <p:spPr>
          <a:xfrm>
            <a:off x="671512" y="4643437"/>
            <a:ext cx="5381625" cy="4397375"/>
          </a:xfrm>
          <a:prstGeom prst="rect">
            <a:avLst/>
          </a:prstGeom>
          <a:noFill/>
          <a:ln>
            <a:noFill/>
          </a:ln>
        </p:spPr>
        <p:txBody>
          <a:bodyPr spcFirstLastPara="1" wrap="square" lIns="90175" tIns="45075" rIns="90175" bIns="45075" anchor="t" anchorCtr="0">
            <a:noAutofit/>
          </a:bodyPr>
          <a:lstStyle/>
          <a:p>
            <a:pPr marL="0" lvl="0" indent="0" algn="l" rtl="0">
              <a:spcBef>
                <a:spcPts val="0"/>
              </a:spcBef>
              <a:spcAft>
                <a:spcPts val="0"/>
              </a:spcAft>
              <a:buNone/>
            </a:pPr>
            <a:r>
              <a:rPr lang="en-US" dirty="0"/>
              <a:t>We're all familiar with our common 5 senses...shout out as I point to them?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Then let's demonstrate our 3 more unfamiliar unconscious senses: </a:t>
            </a:r>
          </a:p>
          <a:p>
            <a:pPr marL="0" lvl="0" indent="0" algn="l" rtl="0">
              <a:spcBef>
                <a:spcPts val="0"/>
              </a:spcBef>
              <a:spcAft>
                <a:spcPts val="0"/>
              </a:spcAft>
              <a:buNone/>
            </a:pPr>
            <a:endParaRPr lang="en-CA" dirty="0"/>
          </a:p>
          <a:p>
            <a:pPr marL="0" lvl="0" indent="0" algn="l" rtl="0">
              <a:spcBef>
                <a:spcPts val="0"/>
              </a:spcBef>
              <a:spcAft>
                <a:spcPts val="0"/>
              </a:spcAft>
              <a:buNone/>
            </a:pPr>
            <a:r>
              <a:rPr lang="en-CA" dirty="0"/>
              <a:t>WHAT</a:t>
            </a:r>
            <a:r>
              <a:rPr lang="en-CA" baseline="0" dirty="0"/>
              <a:t> FUNCTIONAL/BEAHVIOURAL ISSUES ARISE WHEN YOUR SENSORY PROCESSING ISN’T INTEGRATING AS IT SHOULD?</a:t>
            </a:r>
          </a:p>
          <a:p>
            <a:pPr rtl="0" fontAlgn="base"/>
            <a:endParaRPr lang="en-US" sz="1200" b="1" i="0" u="none" strike="noStrike" kern="1200" dirty="0">
              <a:solidFill>
                <a:schemeClr val="tx1"/>
              </a:solidFill>
              <a:effectLst/>
              <a:latin typeface="+mn-lt"/>
              <a:ea typeface="+mn-ea"/>
              <a:cs typeface="+mn-cs"/>
            </a:endParaRPr>
          </a:p>
          <a:p>
            <a:pPr rtl="0" fontAlgn="base"/>
            <a:r>
              <a:rPr lang="en-US" sz="1200" b="1" i="0" u="none" strike="noStrike" kern="1200" dirty="0">
                <a:solidFill>
                  <a:schemeClr val="tx1"/>
                </a:solidFill>
                <a:effectLst/>
                <a:latin typeface="+mn-lt"/>
                <a:ea typeface="+mn-ea"/>
                <a:cs typeface="+mn-cs"/>
              </a:rPr>
              <a:t>Modulation difficulties leads to:</a:t>
            </a:r>
          </a:p>
          <a:p>
            <a:pPr rtl="0"/>
            <a:r>
              <a:rPr lang="en-US" sz="1200" b="0" i="0" u="none" strike="noStrike" kern="1200" dirty="0">
                <a:solidFill>
                  <a:schemeClr val="tx1"/>
                </a:solidFill>
                <a:effectLst/>
                <a:latin typeface="+mn-lt"/>
                <a:ea typeface="+mn-ea"/>
                <a:cs typeface="+mn-cs"/>
              </a:rPr>
              <a:t>-Over sensitive</a:t>
            </a:r>
            <a:endParaRPr lang="en-US" b="0" dirty="0">
              <a:effectLst/>
            </a:endParaRPr>
          </a:p>
          <a:p>
            <a:pPr rtl="0"/>
            <a:r>
              <a:rPr lang="en-US" sz="1200" b="0" i="0" u="none" strike="noStrike" kern="1200" dirty="0">
                <a:solidFill>
                  <a:schemeClr val="tx1"/>
                </a:solidFill>
                <a:effectLst/>
                <a:latin typeface="+mn-lt"/>
                <a:ea typeface="+mn-ea"/>
                <a:cs typeface="+mn-cs"/>
              </a:rPr>
              <a:t>-Under sensitive</a:t>
            </a:r>
            <a:endParaRPr lang="en-US" b="0" dirty="0">
              <a:effectLst/>
            </a:endParaRPr>
          </a:p>
          <a:p>
            <a:pPr rtl="0" fontAlgn="base"/>
            <a:endParaRPr lang="en-US" sz="1200" b="1" i="0" u="none" strike="noStrike" kern="1200" dirty="0">
              <a:solidFill>
                <a:schemeClr val="tx1"/>
              </a:solidFill>
              <a:effectLst/>
              <a:latin typeface="+mn-lt"/>
              <a:ea typeface="+mn-ea"/>
              <a:cs typeface="+mn-cs"/>
            </a:endParaRPr>
          </a:p>
          <a:p>
            <a:pPr rtl="0" fontAlgn="base"/>
            <a:r>
              <a:rPr lang="en-US" sz="1200" b="1" i="0" u="none" strike="noStrike" kern="1200" dirty="0">
                <a:solidFill>
                  <a:schemeClr val="tx1"/>
                </a:solidFill>
                <a:effectLst/>
                <a:latin typeface="+mn-lt"/>
                <a:ea typeface="+mn-ea"/>
                <a:cs typeface="+mn-cs"/>
              </a:rPr>
              <a:t>Body awareness-poor registration and/or poor discrimination leads to:</a:t>
            </a:r>
          </a:p>
          <a:p>
            <a:pPr rtl="0"/>
            <a:r>
              <a:rPr lang="en-US" sz="1200" b="0" i="0" u="none" strike="noStrike" kern="1200" dirty="0">
                <a:solidFill>
                  <a:schemeClr val="tx1"/>
                </a:solidFill>
                <a:effectLst/>
                <a:latin typeface="+mn-lt"/>
                <a:ea typeface="+mn-ea"/>
                <a:cs typeface="+mn-cs"/>
              </a:rPr>
              <a:t>-Motor planning</a:t>
            </a:r>
            <a:endParaRPr lang="en-US" b="0" dirty="0">
              <a:effectLst/>
            </a:endParaRPr>
          </a:p>
          <a:p>
            <a:pPr rtl="0"/>
            <a:r>
              <a:rPr lang="en-US" sz="1200" b="0" i="0" u="none" strike="noStrike" kern="1200" dirty="0">
                <a:solidFill>
                  <a:schemeClr val="tx1"/>
                </a:solidFill>
                <a:effectLst/>
                <a:latin typeface="+mn-lt"/>
                <a:ea typeface="+mn-ea"/>
                <a:cs typeface="+mn-cs"/>
              </a:rPr>
              <a:t>-Motor skills </a:t>
            </a:r>
            <a:endParaRPr lang="en-US" b="0" dirty="0">
              <a:effectLst/>
            </a:endParaRPr>
          </a:p>
          <a:p>
            <a:pPr rtl="0" fontAlgn="base"/>
            <a:r>
              <a:rPr lang="en-US" sz="1200" b="0" i="0" u="none" strike="noStrike" kern="1200" dirty="0">
                <a:solidFill>
                  <a:schemeClr val="tx1"/>
                </a:solidFill>
                <a:effectLst/>
                <a:latin typeface="+mn-lt"/>
                <a:ea typeface="+mn-ea"/>
                <a:cs typeface="+mn-cs"/>
              </a:rPr>
              <a:t>-Executive functioning </a:t>
            </a:r>
          </a:p>
          <a:p>
            <a:pPr rtl="0"/>
            <a:r>
              <a:rPr lang="en-US" sz="1200" b="0" i="0" u="none" strike="noStrike" kern="1200" dirty="0">
                <a:solidFill>
                  <a:schemeClr val="tx1"/>
                </a:solidFill>
                <a:effectLst/>
                <a:latin typeface="+mn-lt"/>
                <a:ea typeface="+mn-ea"/>
                <a:cs typeface="+mn-cs"/>
              </a:rPr>
              <a:t>-Memory, attention &amp; focus </a:t>
            </a:r>
            <a:endParaRPr lang="en-US" b="0" dirty="0">
              <a:effectLst/>
            </a:endParaRPr>
          </a:p>
          <a:p>
            <a:endParaRPr lang="en-US" b="0" dirty="0">
              <a:effectLst/>
            </a:endParaRPr>
          </a:p>
          <a:p>
            <a:r>
              <a:rPr lang="en-US" sz="1200" b="0" i="0" u="none" strike="noStrike" kern="1200" baseline="0" dirty="0">
                <a:solidFill>
                  <a:schemeClr val="tx1"/>
                </a:solidFill>
                <a:latin typeface="+mn-lt"/>
                <a:ea typeface="+mn-ea"/>
                <a:cs typeface="+mn-cs"/>
              </a:rPr>
              <a:t>Bundy et al. (2002) stated this postulate of sensory integration theory as follows: “Learning is dependent on the ability to take and process sensation from movement and the environment and use it to plan and organize behavior” (p. 5).</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hypotheses that Ayres proposed continue to reflect forward thinking about brain function and learning and behavior, such as:</a:t>
            </a:r>
          </a:p>
          <a:p>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Perceptual awareness supports and facilitates occupational engagement.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Motor learning is influenced by, if not dependent on, incoming sensation.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Body awareness creates a postural model to understand visual-motor development.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Postural control is essential for skilled academic and motor performance.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Tactile, vestibular, proprioceptive, and visual systems provide key data in the development of reading and writing.</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ability to focus and maintain attention and to keep a steady level of activity, and the way in which the nervous system responds to tactile sensation, are related.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sensory systems develop in an integrated and dependent manner.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Visual and auditory processing depend on foundational body-centered senses.</a:t>
            </a:r>
            <a:endParaRPr lang="en-US" dirty="0"/>
          </a:p>
          <a:p>
            <a:br>
              <a:rPr lang="en-US" b="0" dirty="0">
                <a:effectLst/>
              </a:rPr>
            </a:br>
            <a:endParaRPr dirty="0"/>
          </a:p>
        </p:txBody>
      </p:sp>
      <p:sp>
        <p:nvSpPr>
          <p:cNvPr id="130" name="Google Shape;130;p4:notes"/>
          <p:cNvSpPr txBox="1"/>
          <p:nvPr/>
        </p:nvSpPr>
        <p:spPr>
          <a:xfrm>
            <a:off x="3808412" y="9283700"/>
            <a:ext cx="2914650" cy="488950"/>
          </a:xfrm>
          <a:prstGeom prst="rect">
            <a:avLst/>
          </a:prstGeom>
          <a:noFill/>
          <a:ln>
            <a:noFill/>
          </a:ln>
        </p:spPr>
        <p:txBody>
          <a:bodyPr spcFirstLastPara="1" wrap="square" lIns="90175" tIns="45075" rIns="90175" bIns="450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2</a:t>
            </a:fld>
            <a:endParaRPr/>
          </a:p>
        </p:txBody>
      </p:sp>
    </p:spTree>
    <p:extLst>
      <p:ext uri="{BB962C8B-B14F-4D97-AF65-F5344CB8AC3E}">
        <p14:creationId xmlns:p14="http://schemas.microsoft.com/office/powerpoint/2010/main" val="716847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4:notes"/>
          <p:cNvSpPr txBox="1"/>
          <p:nvPr/>
        </p:nvSpPr>
        <p:spPr>
          <a:xfrm>
            <a:off x="3808412" y="9283700"/>
            <a:ext cx="2914650" cy="488950"/>
          </a:xfrm>
          <a:prstGeom prst="rect">
            <a:avLst/>
          </a:prstGeom>
          <a:noFill/>
          <a:ln>
            <a:noFill/>
          </a:ln>
        </p:spPr>
        <p:txBody>
          <a:bodyPr spcFirstLastPara="1" wrap="square" lIns="90175" tIns="45075" rIns="90175" bIns="45075"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a:solidFill>
                  <a:srgbClr val="000000"/>
                </a:solidFill>
                <a:latin typeface="Arial"/>
                <a:ea typeface="Arial"/>
                <a:cs typeface="Arial"/>
                <a:sym typeface="Arial"/>
              </a:rPr>
              <a:t>3</a:t>
            </a:fld>
            <a:endParaRPr/>
          </a:p>
        </p:txBody>
      </p:sp>
      <p:sp>
        <p:nvSpPr>
          <p:cNvPr id="366" name="Google Shape;366;p24:notes"/>
          <p:cNvSpPr>
            <a:spLocks noGrp="1" noRot="1" noChangeAspect="1"/>
          </p:cNvSpPr>
          <p:nvPr>
            <p:ph type="sldImg" idx="2"/>
          </p:nvPr>
        </p:nvSpPr>
        <p:spPr>
          <a:xfrm>
            <a:off x="107950" y="733425"/>
            <a:ext cx="6515100" cy="36655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7" name="Google Shape;367;p24:notes"/>
          <p:cNvSpPr txBox="1">
            <a:spLocks noGrp="1"/>
          </p:cNvSpPr>
          <p:nvPr>
            <p:ph type="body" idx="1"/>
          </p:nvPr>
        </p:nvSpPr>
        <p:spPr>
          <a:xfrm>
            <a:off x="671512" y="4643437"/>
            <a:ext cx="5381625" cy="4397375"/>
          </a:xfrm>
          <a:prstGeom prst="rect">
            <a:avLst/>
          </a:prstGeom>
          <a:noFill/>
          <a:ln>
            <a:noFill/>
          </a:ln>
        </p:spPr>
        <p:txBody>
          <a:bodyPr spcFirstLastPara="1" wrap="square" lIns="90175" tIns="45075" rIns="90175" bIns="45075" anchor="t" anchorCtr="0">
            <a:noAutofit/>
          </a:bodyPr>
          <a:lstStyle/>
          <a:p>
            <a:pPr marL="0" lvl="0" indent="0" algn="l" rtl="0">
              <a:spcBef>
                <a:spcPts val="0"/>
              </a:spcBef>
              <a:spcAft>
                <a:spcPts val="0"/>
              </a:spcAft>
              <a:buSzPts val="1400"/>
              <a:buNone/>
            </a:pPr>
            <a:r>
              <a:rPr lang="en-US" sz="1400" dirty="0"/>
              <a:t>Sensory Systems</a:t>
            </a:r>
            <a:r>
              <a:rPr lang="en-US" sz="1400" baseline="0" dirty="0"/>
              <a:t> form the </a:t>
            </a:r>
            <a:r>
              <a:rPr lang="en-US" sz="1400" dirty="0"/>
              <a:t>foundation for all learning as normal development follows the progression: </a:t>
            </a:r>
            <a:endParaRPr dirty="0"/>
          </a:p>
          <a:p>
            <a:pPr marL="0" lvl="0" indent="0" algn="l" rtl="0">
              <a:spcBef>
                <a:spcPts val="0"/>
              </a:spcBef>
              <a:spcAft>
                <a:spcPts val="0"/>
              </a:spcAft>
              <a:buSzPts val="1400"/>
              <a:buNone/>
            </a:pPr>
            <a:endParaRPr sz="1400" dirty="0"/>
          </a:p>
          <a:p>
            <a:pPr marL="285750" lvl="0" indent="-285750" algn="l" rtl="0">
              <a:spcBef>
                <a:spcPts val="0"/>
              </a:spcBef>
              <a:spcAft>
                <a:spcPts val="0"/>
              </a:spcAft>
              <a:buSzPts val="1400"/>
              <a:buFont typeface="Arial" panose="020B0604020202020204" pitchFamily="34" charset="0"/>
              <a:buChar char="•"/>
            </a:pPr>
            <a:r>
              <a:rPr lang="en-US" sz="1400" dirty="0"/>
              <a:t>Sensory Motor Development</a:t>
            </a:r>
            <a:endParaRPr dirty="0"/>
          </a:p>
          <a:p>
            <a:pPr marL="285750" lvl="0" indent="-285750" algn="l" rtl="0">
              <a:spcBef>
                <a:spcPts val="0"/>
              </a:spcBef>
              <a:spcAft>
                <a:spcPts val="0"/>
              </a:spcAft>
              <a:buSzPts val="1400"/>
              <a:buFont typeface="Arial" panose="020B0604020202020204" pitchFamily="34" charset="0"/>
              <a:buChar char="•"/>
            </a:pPr>
            <a:endParaRPr sz="1400" dirty="0"/>
          </a:p>
          <a:p>
            <a:pPr marL="285750" lvl="0" indent="-285750" algn="l" rtl="0">
              <a:spcBef>
                <a:spcPts val="0"/>
              </a:spcBef>
              <a:spcAft>
                <a:spcPts val="0"/>
              </a:spcAft>
              <a:buSzPts val="1400"/>
              <a:buFont typeface="Arial" panose="020B0604020202020204" pitchFamily="34" charset="0"/>
              <a:buChar char="•"/>
            </a:pPr>
            <a:r>
              <a:rPr lang="en-US" sz="1400" dirty="0"/>
              <a:t>Perceptual Development</a:t>
            </a:r>
            <a:endParaRPr dirty="0"/>
          </a:p>
          <a:p>
            <a:pPr marL="285750" lvl="0" indent="-285750" algn="l" rtl="0">
              <a:spcBef>
                <a:spcPts val="0"/>
              </a:spcBef>
              <a:spcAft>
                <a:spcPts val="0"/>
              </a:spcAft>
              <a:buSzPts val="1400"/>
              <a:buFont typeface="Arial" panose="020B0604020202020204" pitchFamily="34" charset="0"/>
              <a:buChar char="•"/>
            </a:pPr>
            <a:endParaRPr sz="1400" dirty="0"/>
          </a:p>
          <a:p>
            <a:pPr marL="285750" lvl="0" indent="-285750" algn="l" rtl="0">
              <a:spcBef>
                <a:spcPts val="0"/>
              </a:spcBef>
              <a:spcAft>
                <a:spcPts val="0"/>
              </a:spcAft>
              <a:buSzPts val="1400"/>
              <a:buFont typeface="Arial" panose="020B0604020202020204" pitchFamily="34" charset="0"/>
              <a:buChar char="•"/>
            </a:pPr>
            <a:r>
              <a:rPr lang="en-US" sz="1400" dirty="0"/>
              <a:t>Cognitive  Intellect</a:t>
            </a:r>
            <a:endParaRPr dirty="0"/>
          </a:p>
          <a:p>
            <a:pPr marL="0" lvl="0" indent="0" algn="l" rtl="0">
              <a:spcBef>
                <a:spcPts val="0"/>
              </a:spcBef>
              <a:spcAft>
                <a:spcPts val="0"/>
              </a:spcAft>
              <a:buSzPts val="1400"/>
              <a:buNone/>
            </a:pPr>
            <a:endParaRPr sz="1400" dirty="0"/>
          </a:p>
          <a:p>
            <a:pPr marL="0" lvl="0" indent="0" algn="l" rtl="0">
              <a:spcBef>
                <a:spcPts val="0"/>
              </a:spcBef>
              <a:spcAft>
                <a:spcPts val="0"/>
              </a:spcAft>
              <a:buSzPts val="1400"/>
              <a:buNone/>
            </a:pPr>
            <a:r>
              <a:rPr lang="en-US" sz="1400" dirty="0"/>
              <a:t>Sensory integration provides the foundation to work in collaboration with other intervention strategies such as educational models or teaching social understanding as developed by Carol Gray.   </a:t>
            </a:r>
          </a:p>
          <a:p>
            <a:pPr marL="0" lvl="0" indent="0" algn="l" rtl="0">
              <a:spcBef>
                <a:spcPts val="0"/>
              </a:spcBef>
              <a:spcAft>
                <a:spcPts val="0"/>
              </a:spcAft>
              <a:buSzPts val="1400"/>
              <a:buNone/>
            </a:pPr>
            <a:endParaRPr dirty="0"/>
          </a:p>
          <a:p>
            <a:pPr marL="0" lvl="0" indent="0" algn="l" rtl="0">
              <a:spcBef>
                <a:spcPts val="0"/>
              </a:spcBef>
              <a:spcAft>
                <a:spcPts val="0"/>
              </a:spcAft>
              <a:buSzPts val="1400"/>
              <a:buNone/>
            </a:pPr>
            <a:r>
              <a:rPr lang="en-US" sz="1400" dirty="0"/>
              <a:t>Prepares the nervous system to attend and respond</a:t>
            </a:r>
            <a:endParaRPr dirty="0"/>
          </a:p>
        </p:txBody>
      </p:sp>
    </p:spTree>
    <p:extLst>
      <p:ext uri="{BB962C8B-B14F-4D97-AF65-F5344CB8AC3E}">
        <p14:creationId xmlns:p14="http://schemas.microsoft.com/office/powerpoint/2010/main" val="1271537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9:notes"/>
          <p:cNvSpPr>
            <a:spLocks noGrp="1" noRot="1" noChangeAspect="1"/>
          </p:cNvSpPr>
          <p:nvPr>
            <p:ph type="sldImg" idx="2"/>
          </p:nvPr>
        </p:nvSpPr>
        <p:spPr>
          <a:xfrm>
            <a:off x="104775" y="733425"/>
            <a:ext cx="6515100" cy="36655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6" name="Google Shape;246;p9:notes"/>
          <p:cNvSpPr txBox="1">
            <a:spLocks noGrp="1"/>
          </p:cNvSpPr>
          <p:nvPr>
            <p:ph type="body" idx="1"/>
          </p:nvPr>
        </p:nvSpPr>
        <p:spPr>
          <a:xfrm>
            <a:off x="671512" y="4643437"/>
            <a:ext cx="5381625" cy="4397375"/>
          </a:xfrm>
          <a:prstGeom prst="rect">
            <a:avLst/>
          </a:prstGeom>
          <a:noFill/>
          <a:ln>
            <a:noFill/>
          </a:ln>
        </p:spPr>
        <p:txBody>
          <a:bodyPr spcFirstLastPara="1" wrap="square" lIns="90175" tIns="45075" rIns="90175" bIns="45075" anchor="t" anchorCtr="0">
            <a:noAutofit/>
          </a:bodyPr>
          <a:lstStyle/>
          <a:p>
            <a:pPr marL="0" lvl="0" indent="0" algn="l" rtl="0">
              <a:spcBef>
                <a:spcPts val="0"/>
              </a:spcBef>
              <a:spcAft>
                <a:spcPts val="0"/>
              </a:spcAft>
              <a:buNone/>
            </a:pPr>
            <a:r>
              <a:rPr lang="en-CA" dirty="0"/>
              <a:t>DEMO:</a:t>
            </a:r>
          </a:p>
          <a:p>
            <a:pPr marL="0" lvl="0" indent="0" algn="l" rtl="0">
              <a:spcBef>
                <a:spcPts val="0"/>
              </a:spcBef>
              <a:spcAft>
                <a:spcPts val="0"/>
              </a:spcAft>
              <a:buNone/>
            </a:pPr>
            <a:endParaRPr lang="en-CA" dirty="0"/>
          </a:p>
          <a:p>
            <a:pPr marL="0" lvl="0" indent="0" algn="l" rtl="0">
              <a:spcBef>
                <a:spcPts val="0"/>
              </a:spcBef>
              <a:spcAft>
                <a:spcPts val="0"/>
              </a:spcAft>
              <a:buNone/>
            </a:pPr>
            <a:r>
              <a:rPr lang="en-CA" dirty="0"/>
              <a:t>Tactile</a:t>
            </a:r>
            <a:r>
              <a:rPr lang="en-CA" baseline="0" dirty="0"/>
              <a:t> (Object in hand/ feely bag)</a:t>
            </a:r>
          </a:p>
          <a:p>
            <a:pPr marL="0" lvl="0" indent="0" algn="l" rtl="0">
              <a:spcBef>
                <a:spcPts val="0"/>
              </a:spcBef>
              <a:spcAft>
                <a:spcPts val="0"/>
              </a:spcAft>
              <a:buNone/>
            </a:pPr>
            <a:endParaRPr lang="en-CA" baseline="0" dirty="0"/>
          </a:p>
          <a:p>
            <a:pPr marL="0" lvl="0" indent="0" algn="l" rtl="0">
              <a:spcBef>
                <a:spcPts val="0"/>
              </a:spcBef>
              <a:spcAft>
                <a:spcPts val="0"/>
              </a:spcAft>
              <a:buNone/>
            </a:pPr>
            <a:r>
              <a:rPr lang="en-CA" baseline="0" dirty="0"/>
              <a:t>Proprioception (Draw star in Mirror/ YMCA)</a:t>
            </a:r>
          </a:p>
          <a:p>
            <a:pPr marL="0" lvl="0" indent="0" algn="l" rtl="0">
              <a:spcBef>
                <a:spcPts val="0"/>
              </a:spcBef>
              <a:spcAft>
                <a:spcPts val="0"/>
              </a:spcAft>
              <a:buNone/>
            </a:pPr>
            <a:endParaRPr lang="en-CA" baseline="0" dirty="0"/>
          </a:p>
          <a:p>
            <a:pPr marL="0" lvl="0" indent="0" algn="l" rtl="0">
              <a:spcBef>
                <a:spcPts val="0"/>
              </a:spcBef>
              <a:spcAft>
                <a:spcPts val="0"/>
              </a:spcAft>
              <a:buNone/>
            </a:pPr>
            <a:r>
              <a:rPr lang="en-CA" baseline="0" dirty="0"/>
              <a:t>Vestibular (Train moving)</a:t>
            </a:r>
          </a:p>
          <a:p>
            <a:pPr marL="0" lvl="0" indent="0" algn="l" rtl="0">
              <a:spcBef>
                <a:spcPts val="0"/>
              </a:spcBef>
              <a:spcAft>
                <a:spcPts val="0"/>
              </a:spcAft>
              <a:buNone/>
            </a:pPr>
            <a:endParaRPr lang="en-CA" baseline="0" dirty="0"/>
          </a:p>
          <a:p>
            <a:pPr marL="0" lvl="0" indent="0" algn="l" rtl="0">
              <a:spcBef>
                <a:spcPts val="0"/>
              </a:spcBef>
              <a:spcAft>
                <a:spcPts val="0"/>
              </a:spcAft>
              <a:buNone/>
            </a:pPr>
            <a:endParaRPr dirty="0"/>
          </a:p>
        </p:txBody>
      </p:sp>
      <p:sp>
        <p:nvSpPr>
          <p:cNvPr id="247" name="Google Shape;247;p9:notes"/>
          <p:cNvSpPr txBox="1"/>
          <p:nvPr/>
        </p:nvSpPr>
        <p:spPr>
          <a:xfrm>
            <a:off x="3808412" y="9283700"/>
            <a:ext cx="2914650" cy="488950"/>
          </a:xfrm>
          <a:prstGeom prst="rect">
            <a:avLst/>
          </a:prstGeom>
          <a:noFill/>
          <a:ln>
            <a:noFill/>
          </a:ln>
        </p:spPr>
        <p:txBody>
          <a:bodyPr spcFirstLastPara="1" wrap="square" lIns="90175" tIns="45075" rIns="90175" bIns="450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4</a:t>
            </a:fld>
            <a:endParaRPr/>
          </a:p>
        </p:txBody>
      </p:sp>
    </p:spTree>
    <p:extLst>
      <p:ext uri="{BB962C8B-B14F-4D97-AF65-F5344CB8AC3E}">
        <p14:creationId xmlns:p14="http://schemas.microsoft.com/office/powerpoint/2010/main" val="3429417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According to Ayres, sensory information is not processed in isolation and, given this essential feature of the central nervous system, therapeutic intervention that incorporates sensation to affect multisensory perception will influence learning and behavior.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Ayres (1961) proposed that through the development of these sensorimotor functions and, specifically, by facilitating adaptive </a:t>
            </a:r>
            <a:r>
              <a:rPr lang="en-US" sz="1200" b="0" i="0" u="none" strike="noStrike" kern="1200" baseline="0" dirty="0" err="1">
                <a:solidFill>
                  <a:schemeClr val="tx1"/>
                </a:solidFill>
                <a:latin typeface="+mn-lt"/>
                <a:ea typeface="+mn-ea"/>
                <a:cs typeface="+mn-cs"/>
              </a:rPr>
              <a:t>somatomotor</a:t>
            </a:r>
            <a:r>
              <a:rPr lang="en-US" sz="1200" b="0" i="0" u="none" strike="noStrike" kern="1200" baseline="0" dirty="0">
                <a:solidFill>
                  <a:schemeClr val="tx1"/>
                </a:solidFill>
                <a:latin typeface="+mn-lt"/>
                <a:ea typeface="+mn-ea"/>
                <a:cs typeface="+mn-cs"/>
              </a:rPr>
              <a:t> responses, a person can develop improved learning, reading, math, visual and auditory perception, and skilled motor tasks.</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64B9F2C-CA36-4CD4-B960-264201D6A94D}" type="slidenum">
              <a:rPr lang="en-US" smtClean="0"/>
              <a:t>5</a:t>
            </a:fld>
            <a:endParaRPr lang="en-US"/>
          </a:p>
        </p:txBody>
      </p:sp>
    </p:spTree>
    <p:extLst>
      <p:ext uri="{BB962C8B-B14F-4D97-AF65-F5344CB8AC3E}">
        <p14:creationId xmlns:p14="http://schemas.microsoft.com/office/powerpoint/2010/main" val="901592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DDA51639-B2D6-4652-B8C3-1B4C224A7BAF}" type="datetimeFigureOut">
              <a:rPr lang="en-US" smtClean="0"/>
              <a:t>7/11/23</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0559244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7/11/23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9001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C44961B7-6B89-48AB-966F-622E2788EECC}" type="datetimeFigureOut">
              <a:rPr lang="en-US" smtClean="0"/>
              <a:t>7/11/23</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152337433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7/11/23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22709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7/11/23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161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7/11/23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7451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7/11/23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5194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1CF131DD-A141-4471-BCF9-C6073EDD7E20}" type="datetimeFigureOut">
              <a:rPr lang="en-US" smtClean="0"/>
              <a:t>7/11/23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27045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AB334A90-EB03-42F3-8859-2C2B2724C058}" type="datetimeFigureOut">
              <a:rPr lang="en-US" smtClean="0"/>
              <a:t>7/11/23</a:t>
            </a:fld>
            <a:endParaRPr lang="en-US" dirty="0"/>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en-US" dirty="0"/>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46444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7/11/23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23403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7/11/23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45250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smtClean="0"/>
              <a:t>7/11/23</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849520186"/>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What senses?</a:t>
            </a:r>
            <a:endParaRPr lang="en-US" dirty="0"/>
          </a:p>
        </p:txBody>
      </p:sp>
      <p:sp>
        <p:nvSpPr>
          <p:cNvPr id="3" name="Subtitle 2"/>
          <p:cNvSpPr>
            <a:spLocks noGrp="1"/>
          </p:cNvSpPr>
          <p:nvPr>
            <p:ph type="subTitle" idx="1"/>
          </p:nvPr>
        </p:nvSpPr>
        <p:spPr/>
        <p:txBody>
          <a:bodyPr/>
          <a:lstStyle/>
          <a:p>
            <a:r>
              <a:rPr lang="en-CA" b="1" dirty="0"/>
              <a:t>Sensory Based Learning Symposium</a:t>
            </a:r>
            <a:endParaRPr lang="en-US" b="1" dirty="0"/>
          </a:p>
        </p:txBody>
      </p:sp>
    </p:spTree>
    <p:extLst>
      <p:ext uri="{BB962C8B-B14F-4D97-AF65-F5344CB8AC3E}">
        <p14:creationId xmlns:p14="http://schemas.microsoft.com/office/powerpoint/2010/main" val="2116117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4"/>
          <p:cNvSpPr txBox="1">
            <a:spLocks noGrp="1"/>
          </p:cNvSpPr>
          <p:nvPr>
            <p:ph type="title"/>
          </p:nvPr>
        </p:nvSpPr>
        <p:spPr>
          <a:xfrm>
            <a:off x="653143" y="658811"/>
            <a:ext cx="10856686" cy="914400"/>
          </a:xfrm>
          <a:prstGeom prst="rect">
            <a:avLst/>
          </a:prstGeom>
          <a:noFill/>
          <a:ln>
            <a:noFill/>
          </a:ln>
        </p:spPr>
        <p:txBody>
          <a:bodyPr spcFirstLastPara="1" vert="horz" wrap="square" lIns="91425" tIns="45700" rIns="91425" bIns="45700" rtlCol="0" anchor="b" anchorCtr="0">
            <a:noAutofit/>
          </a:bodyPr>
          <a:lstStyle/>
          <a:p>
            <a:pPr marL="484187" algn="ctr">
              <a:lnSpc>
                <a:spcPct val="100000"/>
              </a:lnSpc>
              <a:spcBef>
                <a:spcPts val="0"/>
              </a:spcBef>
              <a:buClr>
                <a:srgbClr val="7BB2ED"/>
              </a:buClr>
              <a:buSzPts val="4900"/>
            </a:pPr>
            <a:r>
              <a:rPr lang="en-US" sz="4900" b="1">
                <a:solidFill>
                  <a:schemeClr val="tx1"/>
                </a:solidFill>
                <a:latin typeface="Comic Sans MS"/>
                <a:ea typeface="Comic Sans MS"/>
                <a:cs typeface="Comic Sans MS"/>
                <a:sym typeface="Comic Sans MS"/>
              </a:rPr>
              <a:t>THE SENSES</a:t>
            </a:r>
            <a:endParaRPr dirty="0">
              <a:solidFill>
                <a:schemeClr val="tx1"/>
              </a:solidFill>
            </a:endParaRPr>
          </a:p>
        </p:txBody>
      </p:sp>
      <p:sp>
        <p:nvSpPr>
          <p:cNvPr id="132" name="Google Shape;132;p4"/>
          <p:cNvSpPr txBox="1">
            <a:spLocks noGrp="1"/>
          </p:cNvSpPr>
          <p:nvPr>
            <p:ph idx="1"/>
          </p:nvPr>
        </p:nvSpPr>
        <p:spPr>
          <a:xfrm>
            <a:off x="764722" y="2110240"/>
            <a:ext cx="5316764" cy="3876675"/>
          </a:xfrm>
          <a:prstGeom prst="rect">
            <a:avLst/>
          </a:prstGeom>
          <a:noFill/>
          <a:ln>
            <a:noFill/>
          </a:ln>
        </p:spPr>
        <p:txBody>
          <a:bodyPr spcFirstLastPara="1" vert="horz" wrap="square" lIns="91425" tIns="45700" rIns="91425" bIns="45700" rtlCol="0" anchor="ctr" anchorCtr="0">
            <a:normAutofit lnSpcReduction="10000"/>
          </a:bodyPr>
          <a:lstStyle/>
          <a:p>
            <a:pPr marL="273050" indent="-255586">
              <a:spcBef>
                <a:spcPts val="0"/>
              </a:spcBef>
              <a:buClr>
                <a:schemeClr val="lt1"/>
              </a:buClr>
              <a:buSzPts val="1920"/>
              <a:buNone/>
            </a:pPr>
            <a:r>
              <a:rPr lang="en-US" sz="3900" b="1" dirty="0">
                <a:solidFill>
                  <a:schemeClr val="accent1"/>
                </a:solidFill>
                <a:latin typeface="Comic Sans MS"/>
                <a:ea typeface="Comic Sans MS"/>
                <a:cs typeface="Comic Sans MS"/>
                <a:sym typeface="Comic Sans MS"/>
              </a:rPr>
              <a:t>The Higher senses</a:t>
            </a:r>
            <a:endParaRPr sz="3900" b="1" dirty="0">
              <a:solidFill>
                <a:schemeClr val="accent1"/>
              </a:solidFill>
            </a:endParaRPr>
          </a:p>
          <a:p>
            <a:pPr marL="273050" indent="-255586">
              <a:spcBef>
                <a:spcPts val="700"/>
              </a:spcBef>
              <a:buClr>
                <a:schemeClr val="lt1"/>
              </a:buClr>
              <a:buSzPts val="1920"/>
              <a:buNone/>
            </a:pPr>
            <a:endParaRPr sz="3900" dirty="0">
              <a:solidFill>
                <a:schemeClr val="accent1"/>
              </a:solidFill>
              <a:latin typeface="Comic Sans MS"/>
              <a:ea typeface="Comic Sans MS"/>
              <a:cs typeface="Comic Sans MS"/>
              <a:sym typeface="Comic Sans MS"/>
            </a:endParaRPr>
          </a:p>
          <a:p>
            <a:pPr marL="588963" indent="-571500">
              <a:spcBef>
                <a:spcPts val="700"/>
              </a:spcBef>
              <a:buClr>
                <a:schemeClr val="lt1"/>
              </a:buClr>
              <a:buSzPts val="1920"/>
              <a:buFont typeface="Wingdings" panose="05000000000000000000" pitchFamily="2" charset="2"/>
              <a:buChar char="v"/>
            </a:pPr>
            <a:r>
              <a:rPr lang="en-US" sz="3900" dirty="0">
                <a:solidFill>
                  <a:schemeClr val="accent1"/>
                </a:solidFill>
                <a:latin typeface="Comic Sans MS"/>
                <a:ea typeface="Comic Sans MS"/>
                <a:cs typeface="Comic Sans MS"/>
                <a:sym typeface="Comic Sans MS"/>
              </a:rPr>
              <a:t>Vision (Visual)</a:t>
            </a:r>
            <a:endParaRPr sz="3900" dirty="0">
              <a:solidFill>
                <a:schemeClr val="accent1"/>
              </a:solidFill>
            </a:endParaRPr>
          </a:p>
          <a:p>
            <a:pPr marL="588963" indent="-571500">
              <a:spcBef>
                <a:spcPts val="700"/>
              </a:spcBef>
              <a:buClr>
                <a:schemeClr val="lt1"/>
              </a:buClr>
              <a:buSzPts val="1920"/>
              <a:buFont typeface="Wingdings" panose="05000000000000000000" pitchFamily="2" charset="2"/>
              <a:buChar char="v"/>
            </a:pPr>
            <a:r>
              <a:rPr lang="en-US" sz="3900" dirty="0">
                <a:solidFill>
                  <a:schemeClr val="accent1"/>
                </a:solidFill>
                <a:latin typeface="Comic Sans MS"/>
                <a:ea typeface="Comic Sans MS"/>
                <a:cs typeface="Comic Sans MS"/>
                <a:sym typeface="Comic Sans MS"/>
              </a:rPr>
              <a:t>Hearing (Auditory)</a:t>
            </a:r>
            <a:endParaRPr sz="3900" dirty="0">
              <a:solidFill>
                <a:schemeClr val="accent1"/>
              </a:solidFill>
            </a:endParaRPr>
          </a:p>
          <a:p>
            <a:pPr marL="588963" indent="-571500">
              <a:spcBef>
                <a:spcPts val="700"/>
              </a:spcBef>
              <a:buClr>
                <a:schemeClr val="lt1"/>
              </a:buClr>
              <a:buSzPts val="1920"/>
              <a:buFont typeface="Wingdings" panose="05000000000000000000" pitchFamily="2" charset="2"/>
              <a:buChar char="v"/>
            </a:pPr>
            <a:r>
              <a:rPr lang="en-US" sz="3900" dirty="0">
                <a:solidFill>
                  <a:schemeClr val="accent1"/>
                </a:solidFill>
                <a:latin typeface="Comic Sans MS"/>
                <a:ea typeface="Comic Sans MS"/>
                <a:cs typeface="Comic Sans MS"/>
                <a:sym typeface="Comic Sans MS"/>
              </a:rPr>
              <a:t>Taste (Gustatory)</a:t>
            </a:r>
            <a:endParaRPr sz="3900" dirty="0">
              <a:solidFill>
                <a:schemeClr val="accent1"/>
              </a:solidFill>
            </a:endParaRPr>
          </a:p>
          <a:p>
            <a:pPr marL="588963" indent="-571500">
              <a:spcBef>
                <a:spcPts val="700"/>
              </a:spcBef>
              <a:buClr>
                <a:schemeClr val="lt1"/>
              </a:buClr>
              <a:buSzPts val="1920"/>
              <a:buFont typeface="Wingdings" panose="05000000000000000000" pitchFamily="2" charset="2"/>
              <a:buChar char="v"/>
            </a:pPr>
            <a:r>
              <a:rPr lang="en-US" sz="3900" dirty="0">
                <a:solidFill>
                  <a:schemeClr val="accent1"/>
                </a:solidFill>
                <a:latin typeface="Comic Sans MS"/>
                <a:ea typeface="Comic Sans MS"/>
                <a:cs typeface="Comic Sans MS"/>
                <a:sym typeface="Comic Sans MS"/>
              </a:rPr>
              <a:t>Smell (Olfactory)</a:t>
            </a:r>
            <a:endParaRPr sz="3900" dirty="0">
              <a:solidFill>
                <a:schemeClr val="accent1"/>
              </a:solidFill>
            </a:endParaRPr>
          </a:p>
          <a:p>
            <a:pPr marL="273050" indent="-133667">
              <a:spcBef>
                <a:spcPts val="640"/>
              </a:spcBef>
              <a:buClr>
                <a:schemeClr val="lt1"/>
              </a:buClr>
              <a:buSzPts val="1920"/>
              <a:buNone/>
            </a:pPr>
            <a:endParaRPr sz="3200" dirty="0">
              <a:solidFill>
                <a:schemeClr val="lt1"/>
              </a:solidFill>
              <a:latin typeface="Comic Sans MS"/>
              <a:ea typeface="Comic Sans MS"/>
              <a:cs typeface="Comic Sans MS"/>
              <a:sym typeface="Comic Sans MS"/>
            </a:endParaRPr>
          </a:p>
        </p:txBody>
      </p:sp>
      <p:sp>
        <p:nvSpPr>
          <p:cNvPr id="136" name="Google Shape;136;p4"/>
          <p:cNvSpPr txBox="1"/>
          <p:nvPr/>
        </p:nvSpPr>
        <p:spPr>
          <a:xfrm>
            <a:off x="6081485" y="1920873"/>
            <a:ext cx="6059260" cy="3384550"/>
          </a:xfrm>
          <a:prstGeom prst="rect">
            <a:avLst/>
          </a:prstGeom>
          <a:noFill/>
          <a:ln>
            <a:noFill/>
          </a:ln>
        </p:spPr>
        <p:txBody>
          <a:bodyPr spcFirstLastPara="1" wrap="square" lIns="90000" tIns="46800" rIns="90000" bIns="46800" anchor="t" anchorCtr="0">
            <a:noAutofit/>
          </a:bodyPr>
          <a:lstStyle/>
          <a:p>
            <a:pPr marL="338137" indent="-338137">
              <a:buClr>
                <a:srgbClr val="FFFFFF"/>
              </a:buClr>
              <a:buSzPts val="2800"/>
            </a:pPr>
            <a:r>
              <a:rPr lang="en-US" sz="3600" b="1" dirty="0">
                <a:solidFill>
                  <a:schemeClr val="accent3"/>
                </a:solidFill>
                <a:latin typeface="Comic Sans MS"/>
                <a:ea typeface="Comic Sans MS"/>
                <a:cs typeface="Comic Sans MS"/>
                <a:sym typeface="Comic Sans MS"/>
              </a:rPr>
              <a:t>The Unconscious senses</a:t>
            </a:r>
            <a:endParaRPr sz="3600" b="1" dirty="0">
              <a:solidFill>
                <a:schemeClr val="accent3"/>
              </a:solidFill>
            </a:endParaRPr>
          </a:p>
          <a:p>
            <a:pPr marL="338137" indent="-338137">
              <a:spcBef>
                <a:spcPts val="700"/>
              </a:spcBef>
              <a:buClr>
                <a:schemeClr val="lt1"/>
              </a:buClr>
              <a:buSzPts val="2800"/>
            </a:pPr>
            <a:endParaRPr sz="3600" dirty="0">
              <a:solidFill>
                <a:schemeClr val="accent3"/>
              </a:solidFill>
              <a:latin typeface="Comic Sans MS"/>
              <a:ea typeface="Comic Sans MS"/>
              <a:cs typeface="Comic Sans MS"/>
              <a:sym typeface="Comic Sans MS"/>
            </a:endParaRPr>
          </a:p>
          <a:p>
            <a:pPr marL="571500" indent="-571500">
              <a:spcBef>
                <a:spcPts val="700"/>
              </a:spcBef>
              <a:buClr>
                <a:srgbClr val="1ACE9F"/>
              </a:buClr>
              <a:buSzPts val="2240"/>
              <a:buFont typeface="Wingdings" panose="05000000000000000000" pitchFamily="2" charset="2"/>
              <a:buChar char="v"/>
            </a:pPr>
            <a:r>
              <a:rPr lang="en-US" sz="3600" dirty="0">
                <a:solidFill>
                  <a:schemeClr val="accent3"/>
                </a:solidFill>
                <a:latin typeface="Comic Sans MS"/>
                <a:ea typeface="Comic Sans MS"/>
                <a:cs typeface="Comic Sans MS"/>
                <a:sym typeface="Comic Sans MS"/>
              </a:rPr>
              <a:t>Tactile (touch)</a:t>
            </a:r>
            <a:endParaRPr sz="3600" dirty="0">
              <a:solidFill>
                <a:schemeClr val="accent3"/>
              </a:solidFill>
            </a:endParaRPr>
          </a:p>
          <a:p>
            <a:pPr marL="571500" indent="-571500">
              <a:spcBef>
                <a:spcPts val="700"/>
              </a:spcBef>
              <a:buClr>
                <a:srgbClr val="1ACE9F"/>
              </a:buClr>
              <a:buSzPts val="2240"/>
              <a:buFont typeface="Wingdings" panose="05000000000000000000" pitchFamily="2" charset="2"/>
              <a:buChar char="v"/>
            </a:pPr>
            <a:r>
              <a:rPr lang="en-US" sz="3600" dirty="0">
                <a:solidFill>
                  <a:schemeClr val="accent3"/>
                </a:solidFill>
                <a:latin typeface="Comic Sans MS"/>
                <a:ea typeface="Comic Sans MS"/>
                <a:cs typeface="Comic Sans MS"/>
                <a:sym typeface="Comic Sans MS"/>
              </a:rPr>
              <a:t>Proprioception</a:t>
            </a:r>
            <a:endParaRPr sz="3600" dirty="0">
              <a:solidFill>
                <a:schemeClr val="accent3"/>
              </a:solidFill>
            </a:endParaRPr>
          </a:p>
          <a:p>
            <a:pPr marL="571500" indent="-571500">
              <a:spcBef>
                <a:spcPts val="700"/>
              </a:spcBef>
              <a:buClr>
                <a:srgbClr val="1ACE9F"/>
              </a:buClr>
              <a:buSzPts val="2240"/>
              <a:buFont typeface="Wingdings" panose="05000000000000000000" pitchFamily="2" charset="2"/>
              <a:buChar char="v"/>
            </a:pPr>
            <a:r>
              <a:rPr lang="en-US" sz="3600" dirty="0">
                <a:solidFill>
                  <a:schemeClr val="accent3"/>
                </a:solidFill>
                <a:latin typeface="Comic Sans MS"/>
                <a:ea typeface="Comic Sans MS"/>
                <a:cs typeface="Comic Sans MS"/>
                <a:sym typeface="Comic Sans MS"/>
              </a:rPr>
              <a:t>Vestibular</a:t>
            </a:r>
          </a:p>
          <a:p>
            <a:pPr marL="571500" indent="-571500">
              <a:spcBef>
                <a:spcPts val="700"/>
              </a:spcBef>
              <a:buClr>
                <a:srgbClr val="1ACE9F"/>
              </a:buClr>
              <a:buSzPts val="2240"/>
              <a:buFont typeface="Wingdings" panose="05000000000000000000" pitchFamily="2" charset="2"/>
              <a:buChar char="v"/>
            </a:pPr>
            <a:r>
              <a:rPr lang="en-CA" sz="3600" dirty="0" err="1">
                <a:solidFill>
                  <a:schemeClr val="accent3"/>
                </a:solidFill>
                <a:latin typeface="Comic Sans MS"/>
                <a:sym typeface="Comic Sans MS"/>
              </a:rPr>
              <a:t>Interoception</a:t>
            </a:r>
            <a:r>
              <a:rPr lang="en-CA" sz="3600" dirty="0">
                <a:solidFill>
                  <a:schemeClr val="accent3"/>
                </a:solidFill>
                <a:latin typeface="Comic Sans MS"/>
                <a:sym typeface="Comic Sans MS"/>
              </a:rPr>
              <a:t> </a:t>
            </a:r>
            <a:endParaRPr sz="3600" dirty="0">
              <a:solidFill>
                <a:schemeClr val="accent3"/>
              </a:solidFill>
            </a:endParaRPr>
          </a:p>
          <a:p>
            <a:endParaRPr sz="2800" dirty="0">
              <a:solidFill>
                <a:srgbClr val="FFFFFF"/>
              </a:solidFill>
              <a:latin typeface="Comic Sans MS"/>
              <a:ea typeface="Comic Sans MS"/>
              <a:cs typeface="Comic Sans MS"/>
              <a:sym typeface="Comic Sans MS"/>
            </a:endParaRPr>
          </a:p>
        </p:txBody>
      </p:sp>
      <p:sp>
        <p:nvSpPr>
          <p:cNvPr id="2" name="TextBox 1"/>
          <p:cNvSpPr txBox="1"/>
          <p:nvPr/>
        </p:nvSpPr>
        <p:spPr>
          <a:xfrm>
            <a:off x="1124857" y="5950401"/>
            <a:ext cx="9913257" cy="369332"/>
          </a:xfrm>
          <a:prstGeom prst="rect">
            <a:avLst/>
          </a:prstGeom>
          <a:noFill/>
        </p:spPr>
        <p:txBody>
          <a:bodyPr wrap="square" rtlCol="0">
            <a:spAutoFit/>
          </a:bodyPr>
          <a:lstStyle/>
          <a:p>
            <a:pPr algn="ctr"/>
            <a:r>
              <a:rPr lang="en-US"/>
              <a:t>https://sensoryhealth.org/basic/your-8-senses</a:t>
            </a:r>
            <a:endParaRPr lang="en-US" dirty="0"/>
          </a:p>
        </p:txBody>
      </p:sp>
    </p:spTree>
    <p:extLst>
      <p:ext uri="{BB962C8B-B14F-4D97-AF65-F5344CB8AC3E}">
        <p14:creationId xmlns:p14="http://schemas.microsoft.com/office/powerpoint/2010/main" val="38985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500"/>
                                        <p:tgtEl>
                                          <p:spTgt spid="1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
                                            <p:txEl>
                                              <p:pRg st="0" end="0"/>
                                            </p:txEl>
                                          </p:spTgt>
                                        </p:tgtEl>
                                        <p:attrNameLst>
                                          <p:attrName>style.visibility</p:attrName>
                                        </p:attrNameLst>
                                      </p:cBhvr>
                                      <p:to>
                                        <p:strVal val="visible"/>
                                      </p:to>
                                    </p:set>
                                    <p:animEffect transition="in" filter="fade">
                                      <p:cBhvr>
                                        <p:cTn id="12" dur="500"/>
                                        <p:tgtEl>
                                          <p:spTgt spid="13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xEl>
                                              <p:pRg st="2" end="2"/>
                                            </p:txEl>
                                          </p:spTgt>
                                        </p:tgtEl>
                                        <p:attrNameLst>
                                          <p:attrName>style.visibility</p:attrName>
                                        </p:attrNameLst>
                                      </p:cBhvr>
                                      <p:to>
                                        <p:strVal val="visible"/>
                                      </p:to>
                                    </p:set>
                                    <p:animEffect transition="in" filter="fade">
                                      <p:cBhvr>
                                        <p:cTn id="17" dur="500"/>
                                        <p:tgtEl>
                                          <p:spTgt spid="13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2">
                                            <p:txEl>
                                              <p:pRg st="3" end="3"/>
                                            </p:txEl>
                                          </p:spTgt>
                                        </p:tgtEl>
                                        <p:attrNameLst>
                                          <p:attrName>style.visibility</p:attrName>
                                        </p:attrNameLst>
                                      </p:cBhvr>
                                      <p:to>
                                        <p:strVal val="visible"/>
                                      </p:to>
                                    </p:set>
                                    <p:animEffect transition="in" filter="fade">
                                      <p:cBhvr>
                                        <p:cTn id="22" dur="500"/>
                                        <p:tgtEl>
                                          <p:spTgt spid="13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2">
                                            <p:txEl>
                                              <p:pRg st="4" end="4"/>
                                            </p:txEl>
                                          </p:spTgt>
                                        </p:tgtEl>
                                        <p:attrNameLst>
                                          <p:attrName>style.visibility</p:attrName>
                                        </p:attrNameLst>
                                      </p:cBhvr>
                                      <p:to>
                                        <p:strVal val="visible"/>
                                      </p:to>
                                    </p:set>
                                    <p:animEffect transition="in" filter="fade">
                                      <p:cBhvr>
                                        <p:cTn id="27" dur="500"/>
                                        <p:tgtEl>
                                          <p:spTgt spid="13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2">
                                            <p:txEl>
                                              <p:pRg st="5" end="5"/>
                                            </p:txEl>
                                          </p:spTgt>
                                        </p:tgtEl>
                                        <p:attrNameLst>
                                          <p:attrName>style.visibility</p:attrName>
                                        </p:attrNameLst>
                                      </p:cBhvr>
                                      <p:to>
                                        <p:strVal val="visible"/>
                                      </p:to>
                                    </p:set>
                                    <p:animEffect transition="in" filter="fade">
                                      <p:cBhvr>
                                        <p:cTn id="32" dur="500"/>
                                        <p:tgtEl>
                                          <p:spTgt spid="13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6"/>
                                        </p:tgtEl>
                                        <p:attrNameLst>
                                          <p:attrName>style.visibility</p:attrName>
                                        </p:attrNameLst>
                                      </p:cBhvr>
                                      <p:to>
                                        <p:strVal val="visible"/>
                                      </p:to>
                                    </p:set>
                                    <p:animEffect transition="in" filter="fade">
                                      <p:cBhvr>
                                        <p:cTn id="3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24"/>
          <p:cNvSpPr txBox="1">
            <a:spLocks noGrp="1"/>
          </p:cNvSpPr>
          <p:nvPr>
            <p:ph type="title" idx="4294967295"/>
          </p:nvPr>
        </p:nvSpPr>
        <p:spPr>
          <a:xfrm>
            <a:off x="1586933" y="890361"/>
            <a:ext cx="8991600" cy="609600"/>
          </a:xfrm>
          <a:prstGeom prst="rect">
            <a:avLst/>
          </a:prstGeom>
          <a:noFill/>
          <a:ln>
            <a:noFill/>
          </a:ln>
        </p:spPr>
        <p:txBody>
          <a:bodyPr spcFirstLastPara="1" vert="horz" wrap="square" lIns="91425" tIns="45700" rIns="91425" bIns="45700" rtlCol="0" anchor="b" anchorCtr="0">
            <a:noAutofit/>
          </a:bodyPr>
          <a:lstStyle/>
          <a:p>
            <a:pPr marL="484187">
              <a:lnSpc>
                <a:spcPct val="100000"/>
              </a:lnSpc>
              <a:spcBef>
                <a:spcPts val="0"/>
              </a:spcBef>
              <a:buClr>
                <a:srgbClr val="7BB2ED"/>
              </a:buClr>
              <a:buSzPts val="3200"/>
            </a:pPr>
            <a:r>
              <a:rPr lang="en-US" sz="3200" dirty="0">
                <a:solidFill>
                  <a:schemeClr val="accent6"/>
                </a:solidFill>
                <a:ea typeface="Palatino Linotype"/>
                <a:cs typeface="Palatino Linotype"/>
                <a:sym typeface="Palatino Linotype"/>
              </a:rPr>
              <a:t>Sensory Integration Foundations for Learning and Behavior</a:t>
            </a:r>
            <a:endParaRPr dirty="0">
              <a:solidFill>
                <a:schemeClr val="accent6"/>
              </a:solidFill>
            </a:endParaRPr>
          </a:p>
        </p:txBody>
      </p:sp>
      <p:sp>
        <p:nvSpPr>
          <p:cNvPr id="370" name="Google Shape;370;p24"/>
          <p:cNvSpPr txBox="1"/>
          <p:nvPr/>
        </p:nvSpPr>
        <p:spPr>
          <a:xfrm>
            <a:off x="9146494" y="4811574"/>
            <a:ext cx="1873250" cy="1200288"/>
          </a:xfrm>
          <a:prstGeom prst="rect">
            <a:avLst/>
          </a:prstGeom>
          <a:noFill/>
          <a:ln>
            <a:noFill/>
          </a:ln>
        </p:spPr>
        <p:txBody>
          <a:bodyPr spcFirstLastPara="1" wrap="square" lIns="91425" tIns="45700" rIns="91425" bIns="45700" anchor="t" anchorCtr="0">
            <a:spAutoFit/>
          </a:bodyPr>
          <a:lstStyle/>
          <a:p>
            <a:pPr>
              <a:buClr>
                <a:schemeClr val="lt1"/>
              </a:buClr>
              <a:buSzPts val="1800"/>
            </a:pPr>
            <a:r>
              <a:rPr lang="en-US" dirty="0">
                <a:solidFill>
                  <a:schemeClr val="lt1"/>
                </a:solidFill>
                <a:latin typeface="Aharoni"/>
                <a:ea typeface="Aharoni"/>
                <a:cs typeface="Aharoni"/>
                <a:sym typeface="Aharoni"/>
              </a:rPr>
              <a:t>Feed the Roots…</a:t>
            </a:r>
            <a:endParaRPr dirty="0"/>
          </a:p>
          <a:p>
            <a:pPr>
              <a:buClr>
                <a:schemeClr val="lt1"/>
              </a:buClr>
              <a:buSzPts val="1800"/>
            </a:pPr>
            <a:r>
              <a:rPr lang="en-US" dirty="0">
                <a:solidFill>
                  <a:schemeClr val="lt1"/>
                </a:solidFill>
                <a:latin typeface="Aharoni"/>
                <a:ea typeface="Aharoni"/>
                <a:cs typeface="Aharoni"/>
                <a:sym typeface="Aharoni"/>
              </a:rPr>
              <a:t>not only the leaves!</a:t>
            </a:r>
            <a:endParaRPr dirty="0"/>
          </a:p>
        </p:txBody>
      </p:sp>
      <p:pic>
        <p:nvPicPr>
          <p:cNvPr id="371" name="Google Shape;371;p24" descr="http://www.cardinalkidstherapy.com/images/tree.jpg"/>
          <p:cNvPicPr preferRelativeResize="0"/>
          <p:nvPr/>
        </p:nvPicPr>
        <p:blipFill rotWithShape="1">
          <a:blip r:embed="rId3">
            <a:alphaModFix/>
          </a:blip>
          <a:srcRect/>
          <a:stretch/>
        </p:blipFill>
        <p:spPr>
          <a:xfrm>
            <a:off x="3381829" y="1499961"/>
            <a:ext cx="5401808" cy="4712154"/>
          </a:xfrm>
          <a:prstGeom prst="rect">
            <a:avLst/>
          </a:prstGeom>
          <a:noFill/>
          <a:ln>
            <a:noFill/>
          </a:ln>
        </p:spPr>
      </p:pic>
      <p:sp>
        <p:nvSpPr>
          <p:cNvPr id="372" name="Google Shape;372;p24"/>
          <p:cNvSpPr/>
          <p:nvPr/>
        </p:nvSpPr>
        <p:spPr>
          <a:xfrm>
            <a:off x="8237310" y="5195818"/>
            <a:ext cx="863600" cy="431800"/>
          </a:xfrm>
          <a:prstGeom prst="leftArrow">
            <a:avLst>
              <a:gd name="adj1" fmla="val 50000"/>
              <a:gd name="adj2" fmla="val 50000"/>
            </a:avLst>
          </a:prstGeom>
          <a:solidFill>
            <a:srgbClr val="7030A0"/>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endParaRPr>
              <a:solidFill>
                <a:schemeClr val="lt1"/>
              </a:solidFill>
              <a:latin typeface="Arial"/>
              <a:ea typeface="Arial"/>
              <a:cs typeface="Arial"/>
              <a:sym typeface="Arial"/>
            </a:endParaRPr>
          </a:p>
        </p:txBody>
      </p:sp>
    </p:spTree>
    <p:extLst>
      <p:ext uri="{BB962C8B-B14F-4D97-AF65-F5344CB8AC3E}">
        <p14:creationId xmlns:p14="http://schemas.microsoft.com/office/powerpoint/2010/main" val="4247108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9"/>
          <p:cNvSpPr txBox="1">
            <a:spLocks noGrp="1"/>
          </p:cNvSpPr>
          <p:nvPr>
            <p:ph type="ctrTitle"/>
          </p:nvPr>
        </p:nvSpPr>
        <p:spPr>
          <a:xfrm>
            <a:off x="2301875" y="1219200"/>
            <a:ext cx="7543800" cy="2685144"/>
          </a:xfrm>
          <a:prstGeom prst="rect">
            <a:avLst/>
          </a:prstGeom>
          <a:noFill/>
          <a:ln>
            <a:noFill/>
          </a:ln>
        </p:spPr>
        <p:txBody>
          <a:bodyPr spcFirstLastPara="1" vert="horz" wrap="square" lIns="91425" tIns="45700" rIns="91425" bIns="45700" rtlCol="0" anchor="b" anchorCtr="0">
            <a:noAutofit/>
          </a:bodyPr>
          <a:lstStyle/>
          <a:p>
            <a:pPr>
              <a:spcBef>
                <a:spcPts val="0"/>
              </a:spcBef>
            </a:pPr>
            <a:r>
              <a:rPr lang="en-CA" sz="6000" dirty="0"/>
              <a:t>ACTIVITY</a:t>
            </a:r>
            <a:endParaRPr sz="6000" dirty="0"/>
          </a:p>
        </p:txBody>
      </p:sp>
    </p:spTree>
    <p:extLst>
      <p:ext uri="{BB962C8B-B14F-4D97-AF65-F5344CB8AC3E}">
        <p14:creationId xmlns:p14="http://schemas.microsoft.com/office/powerpoint/2010/main" val="165380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343" y="312055"/>
            <a:ext cx="10058400" cy="1371600"/>
          </a:xfrm>
        </p:spPr>
        <p:txBody>
          <a:bodyPr/>
          <a:lstStyle/>
          <a:p>
            <a:pPr algn="ctr"/>
            <a:r>
              <a:rPr lang="en-CA" b="1" dirty="0">
                <a:solidFill>
                  <a:schemeClr val="accent1">
                    <a:lumMod val="60000"/>
                    <a:lumOff val="40000"/>
                  </a:schemeClr>
                </a:solidFill>
              </a:rPr>
              <a:t>Remember your 8 senses!</a:t>
            </a:r>
            <a:endParaRPr lang="en-US" b="1" dirty="0">
              <a:solidFill>
                <a:schemeClr val="accent1">
                  <a:lumMod val="60000"/>
                  <a:lumOff val="40000"/>
                </a:schemeClr>
              </a:solidFill>
            </a:endParaRPr>
          </a:p>
        </p:txBody>
      </p:sp>
      <p:pic>
        <p:nvPicPr>
          <p:cNvPr id="5" name="Picture 4" descr="8 Senses of the Body: the Hidden Sensory Systems — Insights of a  Neurodivergent Clinician"/>
          <p:cNvPicPr/>
          <p:nvPr/>
        </p:nvPicPr>
        <p:blipFill>
          <a:blip r:embed="rId3">
            <a:extLst>
              <a:ext uri="{28A0092B-C50C-407E-A947-70E740481C1C}">
                <a14:useLocalDpi xmlns:a14="http://schemas.microsoft.com/office/drawing/2010/main" val="0"/>
              </a:ext>
            </a:extLst>
          </a:blip>
          <a:srcRect/>
          <a:stretch>
            <a:fillRect/>
          </a:stretch>
        </p:blipFill>
        <p:spPr bwMode="auto">
          <a:xfrm>
            <a:off x="3425371" y="1451427"/>
            <a:ext cx="5428343" cy="4833258"/>
          </a:xfrm>
          <a:prstGeom prst="rect">
            <a:avLst/>
          </a:prstGeom>
          <a:noFill/>
          <a:ln>
            <a:noFill/>
          </a:ln>
        </p:spPr>
      </p:pic>
    </p:spTree>
    <p:extLst>
      <p:ext uri="{BB962C8B-B14F-4D97-AF65-F5344CB8AC3E}">
        <p14:creationId xmlns:p14="http://schemas.microsoft.com/office/powerpoint/2010/main" val="8462577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913DB040-6816-4415-960D-8178C78575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107</TotalTime>
  <Words>590</Words>
  <Application>Microsoft Macintosh PowerPoint</Application>
  <PresentationFormat>Widescreen</PresentationFormat>
  <Paragraphs>89</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Aharoni</vt:lpstr>
      <vt:lpstr>Arial</vt:lpstr>
      <vt:lpstr>Calibri</vt:lpstr>
      <vt:lpstr>Century Gothic</vt:lpstr>
      <vt:lpstr>Comic Sans MS</vt:lpstr>
      <vt:lpstr>Wingdings</vt:lpstr>
      <vt:lpstr>Savon</vt:lpstr>
      <vt:lpstr>What senses?</vt:lpstr>
      <vt:lpstr>THE SENSES</vt:lpstr>
      <vt:lpstr>Sensory Integration Foundations for Learning and Behavior</vt:lpstr>
      <vt:lpstr>ACTIVITY</vt:lpstr>
      <vt:lpstr>Remember your 8 senses!</vt:lpstr>
    </vt:vector>
  </TitlesOfParts>
  <Company>Maastricht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senses?</dc:title>
  <dc:creator>Smitten, Andrea (PSYCHOLOGY)</dc:creator>
  <cp:lastModifiedBy>Kadagidze, Elene (LK)</cp:lastModifiedBy>
  <cp:revision>19</cp:revision>
  <dcterms:created xsi:type="dcterms:W3CDTF">2023-07-07T12:30:16Z</dcterms:created>
  <dcterms:modified xsi:type="dcterms:W3CDTF">2023-07-11T11:41:14Z</dcterms:modified>
</cp:coreProperties>
</file>